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diagrams/colors1.xml" ContentType="application/vnd.openxmlformats-officedocument.drawingml.diagramColors+xml"/>
  <Override PartName="/ppt/diagrams/layout1.xml" ContentType="application/vnd.openxmlformats-officedocument.drawingml.diagramLayout+xml"/>
  <Override PartName="/ppt/diagrams/drawing1.xml" ContentType="application/vnd.ms-office.drawingml.diagramDrawing+xml"/>
  <Override PartName="/ppt/diagrams/quickStyle1.xml" ContentType="application/vnd.openxmlformats-officedocument.drawingml.diagram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2439F4-B5C8-41B8-8BFB-1CE2234860B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5F70655-0933-473D-8015-90BC6503ED72}">
      <dgm:prSet/>
      <dgm:spPr/>
      <dgm:t>
        <a:bodyPr/>
        <a:lstStyle/>
        <a:p>
          <a:r>
            <a:rPr lang="en-GB"/>
            <a:t>Specialists in whole person health.</a:t>
          </a:r>
          <a:endParaRPr lang="en-US"/>
        </a:p>
      </dgm:t>
    </dgm:pt>
    <dgm:pt modelId="{26DD85FF-80E1-439D-8D0C-4A64C92FBAA5}" type="parTrans" cxnId="{DCE0B2B1-FC9C-40CD-B2D1-D7BEA3912EDC}">
      <dgm:prSet/>
      <dgm:spPr/>
      <dgm:t>
        <a:bodyPr/>
        <a:lstStyle/>
        <a:p>
          <a:endParaRPr lang="en-US"/>
        </a:p>
      </dgm:t>
    </dgm:pt>
    <dgm:pt modelId="{2FF11493-031E-4B0C-AD6C-1A1A0F9E992B}" type="sibTrans" cxnId="{DCE0B2B1-FC9C-40CD-B2D1-D7BEA3912EDC}">
      <dgm:prSet/>
      <dgm:spPr/>
      <dgm:t>
        <a:bodyPr/>
        <a:lstStyle/>
        <a:p>
          <a:endParaRPr lang="en-US"/>
        </a:p>
      </dgm:t>
    </dgm:pt>
    <dgm:pt modelId="{EDD08DE9-F2D5-4C41-83AA-70C9B905BBF4}">
      <dgm:prSet/>
      <dgm:spPr/>
      <dgm:t>
        <a:bodyPr/>
        <a:lstStyle/>
        <a:p>
          <a:r>
            <a:rPr lang="en-GB"/>
            <a:t>Appointments can last between 30-60 minutes, providing more contact time with patients. </a:t>
          </a:r>
          <a:endParaRPr lang="en-US"/>
        </a:p>
      </dgm:t>
    </dgm:pt>
    <dgm:pt modelId="{DFBE55EF-C271-466F-A35C-F6DCAE33E652}" type="parTrans" cxnId="{F1590592-4868-4818-8E3D-72CAE516AE07}">
      <dgm:prSet/>
      <dgm:spPr/>
      <dgm:t>
        <a:bodyPr/>
        <a:lstStyle/>
        <a:p>
          <a:endParaRPr lang="en-US"/>
        </a:p>
      </dgm:t>
    </dgm:pt>
    <dgm:pt modelId="{A386AC6C-4BE2-431B-B3B0-7381991EA55A}" type="sibTrans" cxnId="{F1590592-4868-4818-8E3D-72CAE516AE07}">
      <dgm:prSet/>
      <dgm:spPr/>
      <dgm:t>
        <a:bodyPr/>
        <a:lstStyle/>
        <a:p>
          <a:endParaRPr lang="en-US"/>
        </a:p>
      </dgm:t>
    </dgm:pt>
    <dgm:pt modelId="{D2909ADE-DA67-400D-8849-4757DFDA7374}">
      <dgm:prSet/>
      <dgm:spPr/>
      <dgm:t>
        <a:bodyPr/>
        <a:lstStyle/>
        <a:p>
          <a:r>
            <a:rPr lang="en-GB"/>
            <a:t>“keeping everything together”</a:t>
          </a:r>
          <a:endParaRPr lang="en-US"/>
        </a:p>
      </dgm:t>
    </dgm:pt>
    <dgm:pt modelId="{6CAB5500-36A7-4619-B426-0262E6C52FDD}" type="parTrans" cxnId="{BAA075C1-0DA2-4B57-982D-0FB138C403C3}">
      <dgm:prSet/>
      <dgm:spPr/>
      <dgm:t>
        <a:bodyPr/>
        <a:lstStyle/>
        <a:p>
          <a:endParaRPr lang="en-US"/>
        </a:p>
      </dgm:t>
    </dgm:pt>
    <dgm:pt modelId="{6B56AEF6-9EA7-4503-9C6C-2F9E448352AC}" type="sibTrans" cxnId="{BAA075C1-0DA2-4B57-982D-0FB138C403C3}">
      <dgm:prSet/>
      <dgm:spPr/>
      <dgm:t>
        <a:bodyPr/>
        <a:lstStyle/>
        <a:p>
          <a:endParaRPr lang="en-US"/>
        </a:p>
      </dgm:t>
    </dgm:pt>
    <dgm:pt modelId="{87005AA4-F3C0-415C-AA5A-664B56A1174D}">
      <dgm:prSet/>
      <dgm:spPr/>
      <dgm:t>
        <a:bodyPr/>
        <a:lstStyle/>
        <a:p>
          <a:r>
            <a:rPr lang="en-GB"/>
            <a:t>Osteopaths can work with a variety of pain, but also on lifestyle advice and raising awareness to your GP on suspected MCAS diagnosis. </a:t>
          </a:r>
          <a:endParaRPr lang="en-US"/>
        </a:p>
      </dgm:t>
    </dgm:pt>
    <dgm:pt modelId="{4B7F2D83-E50F-490E-B0B2-8E244D5AD8D4}" type="parTrans" cxnId="{F83102EB-0EA2-4373-BD0B-D757DD107AF9}">
      <dgm:prSet/>
      <dgm:spPr/>
      <dgm:t>
        <a:bodyPr/>
        <a:lstStyle/>
        <a:p>
          <a:endParaRPr lang="en-US"/>
        </a:p>
      </dgm:t>
    </dgm:pt>
    <dgm:pt modelId="{28D85BB6-9887-4FF2-AA9F-EBCCE72808BC}" type="sibTrans" cxnId="{F83102EB-0EA2-4373-BD0B-D757DD107AF9}">
      <dgm:prSet/>
      <dgm:spPr/>
      <dgm:t>
        <a:bodyPr/>
        <a:lstStyle/>
        <a:p>
          <a:endParaRPr lang="en-US"/>
        </a:p>
      </dgm:t>
    </dgm:pt>
    <dgm:pt modelId="{9A814B65-0FA0-B94C-A63D-EFD299EE98D0}" type="pres">
      <dgm:prSet presAssocID="{9C2439F4-B5C8-41B8-8BFB-1CE2234860B2}" presName="linear" presStyleCnt="0">
        <dgm:presLayoutVars>
          <dgm:animLvl val="lvl"/>
          <dgm:resizeHandles val="exact"/>
        </dgm:presLayoutVars>
      </dgm:prSet>
      <dgm:spPr/>
    </dgm:pt>
    <dgm:pt modelId="{15DBA6D0-DB00-794E-A1FC-E6AE7262F1AB}" type="pres">
      <dgm:prSet presAssocID="{55F70655-0933-473D-8015-90BC6503ED7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83FA461-5AE2-F947-820A-7CEABC561622}" type="pres">
      <dgm:prSet presAssocID="{2FF11493-031E-4B0C-AD6C-1A1A0F9E992B}" presName="spacer" presStyleCnt="0"/>
      <dgm:spPr/>
    </dgm:pt>
    <dgm:pt modelId="{817C2C65-D70D-354A-90CC-2F86FC859631}" type="pres">
      <dgm:prSet presAssocID="{EDD08DE9-F2D5-4C41-83AA-70C9B905BBF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666E7C8-9CCF-D143-934A-A5C1BED7961E}" type="pres">
      <dgm:prSet presAssocID="{A386AC6C-4BE2-431B-B3B0-7381991EA55A}" presName="spacer" presStyleCnt="0"/>
      <dgm:spPr/>
    </dgm:pt>
    <dgm:pt modelId="{0B5536A2-6E15-9D47-8100-C63D51E6B244}" type="pres">
      <dgm:prSet presAssocID="{D2909ADE-DA67-400D-8849-4757DFDA737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DE4B9DA-8B85-F44B-84AD-EF1B426A976E}" type="pres">
      <dgm:prSet presAssocID="{6B56AEF6-9EA7-4503-9C6C-2F9E448352AC}" presName="spacer" presStyleCnt="0"/>
      <dgm:spPr/>
    </dgm:pt>
    <dgm:pt modelId="{07685A6F-6BF6-4349-A12D-21E0D28D4835}" type="pres">
      <dgm:prSet presAssocID="{87005AA4-F3C0-415C-AA5A-664B56A1174D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72C58601-D66A-6A4B-901B-210AC883BC55}" type="presOf" srcId="{9C2439F4-B5C8-41B8-8BFB-1CE2234860B2}" destId="{9A814B65-0FA0-B94C-A63D-EFD299EE98D0}" srcOrd="0" destOrd="0" presId="urn:microsoft.com/office/officeart/2005/8/layout/vList2"/>
    <dgm:cxn modelId="{122CF422-C6FA-D745-839C-90AEACAE24A0}" type="presOf" srcId="{D2909ADE-DA67-400D-8849-4757DFDA7374}" destId="{0B5536A2-6E15-9D47-8100-C63D51E6B244}" srcOrd="0" destOrd="0" presId="urn:microsoft.com/office/officeart/2005/8/layout/vList2"/>
    <dgm:cxn modelId="{94B7A62E-31AA-5647-BEB4-3C00926E3D6A}" type="presOf" srcId="{87005AA4-F3C0-415C-AA5A-664B56A1174D}" destId="{07685A6F-6BF6-4349-A12D-21E0D28D4835}" srcOrd="0" destOrd="0" presId="urn:microsoft.com/office/officeart/2005/8/layout/vList2"/>
    <dgm:cxn modelId="{0282624B-F1AC-D849-9122-CF1F24DF4843}" type="presOf" srcId="{55F70655-0933-473D-8015-90BC6503ED72}" destId="{15DBA6D0-DB00-794E-A1FC-E6AE7262F1AB}" srcOrd="0" destOrd="0" presId="urn:microsoft.com/office/officeart/2005/8/layout/vList2"/>
    <dgm:cxn modelId="{F1590592-4868-4818-8E3D-72CAE516AE07}" srcId="{9C2439F4-B5C8-41B8-8BFB-1CE2234860B2}" destId="{EDD08DE9-F2D5-4C41-83AA-70C9B905BBF4}" srcOrd="1" destOrd="0" parTransId="{DFBE55EF-C271-466F-A35C-F6DCAE33E652}" sibTransId="{A386AC6C-4BE2-431B-B3B0-7381991EA55A}"/>
    <dgm:cxn modelId="{DCE0B2B1-FC9C-40CD-B2D1-D7BEA3912EDC}" srcId="{9C2439F4-B5C8-41B8-8BFB-1CE2234860B2}" destId="{55F70655-0933-473D-8015-90BC6503ED72}" srcOrd="0" destOrd="0" parTransId="{26DD85FF-80E1-439D-8D0C-4A64C92FBAA5}" sibTransId="{2FF11493-031E-4B0C-AD6C-1A1A0F9E992B}"/>
    <dgm:cxn modelId="{BAA075C1-0DA2-4B57-982D-0FB138C403C3}" srcId="{9C2439F4-B5C8-41B8-8BFB-1CE2234860B2}" destId="{D2909ADE-DA67-400D-8849-4757DFDA7374}" srcOrd="2" destOrd="0" parTransId="{6CAB5500-36A7-4619-B426-0262E6C52FDD}" sibTransId="{6B56AEF6-9EA7-4503-9C6C-2F9E448352AC}"/>
    <dgm:cxn modelId="{D00F93E6-3EEC-E24F-9489-9AC8EF8C3342}" type="presOf" srcId="{EDD08DE9-F2D5-4C41-83AA-70C9B905BBF4}" destId="{817C2C65-D70D-354A-90CC-2F86FC859631}" srcOrd="0" destOrd="0" presId="urn:microsoft.com/office/officeart/2005/8/layout/vList2"/>
    <dgm:cxn modelId="{F83102EB-0EA2-4373-BD0B-D757DD107AF9}" srcId="{9C2439F4-B5C8-41B8-8BFB-1CE2234860B2}" destId="{87005AA4-F3C0-415C-AA5A-664B56A1174D}" srcOrd="3" destOrd="0" parTransId="{4B7F2D83-E50F-490E-B0B2-8E244D5AD8D4}" sibTransId="{28D85BB6-9887-4FF2-AA9F-EBCCE72808BC}"/>
    <dgm:cxn modelId="{A5479404-AF18-514B-9C6C-6F914235BD7B}" type="presParOf" srcId="{9A814B65-0FA0-B94C-A63D-EFD299EE98D0}" destId="{15DBA6D0-DB00-794E-A1FC-E6AE7262F1AB}" srcOrd="0" destOrd="0" presId="urn:microsoft.com/office/officeart/2005/8/layout/vList2"/>
    <dgm:cxn modelId="{C03B846E-FD28-0643-99DE-C1C444185A98}" type="presParOf" srcId="{9A814B65-0FA0-B94C-A63D-EFD299EE98D0}" destId="{183FA461-5AE2-F947-820A-7CEABC561622}" srcOrd="1" destOrd="0" presId="urn:microsoft.com/office/officeart/2005/8/layout/vList2"/>
    <dgm:cxn modelId="{EF798243-8D31-0048-8EF8-8B9E278E202F}" type="presParOf" srcId="{9A814B65-0FA0-B94C-A63D-EFD299EE98D0}" destId="{817C2C65-D70D-354A-90CC-2F86FC859631}" srcOrd="2" destOrd="0" presId="urn:microsoft.com/office/officeart/2005/8/layout/vList2"/>
    <dgm:cxn modelId="{DC41550F-F7E5-1F4F-8578-528276381314}" type="presParOf" srcId="{9A814B65-0FA0-B94C-A63D-EFD299EE98D0}" destId="{E666E7C8-9CCF-D143-934A-A5C1BED7961E}" srcOrd="3" destOrd="0" presId="urn:microsoft.com/office/officeart/2005/8/layout/vList2"/>
    <dgm:cxn modelId="{DD60DF38-7DD2-844A-80BA-3658ABC74B73}" type="presParOf" srcId="{9A814B65-0FA0-B94C-A63D-EFD299EE98D0}" destId="{0B5536A2-6E15-9D47-8100-C63D51E6B244}" srcOrd="4" destOrd="0" presId="urn:microsoft.com/office/officeart/2005/8/layout/vList2"/>
    <dgm:cxn modelId="{FA06C2E4-6500-E54F-8641-BAF72014CE61}" type="presParOf" srcId="{9A814B65-0FA0-B94C-A63D-EFD299EE98D0}" destId="{DDE4B9DA-8B85-F44B-84AD-EF1B426A976E}" srcOrd="5" destOrd="0" presId="urn:microsoft.com/office/officeart/2005/8/layout/vList2"/>
    <dgm:cxn modelId="{927DC3F0-F986-E343-A660-CB2BF167C0D0}" type="presParOf" srcId="{9A814B65-0FA0-B94C-A63D-EFD299EE98D0}" destId="{07685A6F-6BF6-4349-A12D-21E0D28D483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DBA6D0-DB00-794E-A1FC-E6AE7262F1AB}">
      <dsp:nvSpPr>
        <dsp:cNvPr id="0" name=""/>
        <dsp:cNvSpPr/>
      </dsp:nvSpPr>
      <dsp:spPr>
        <a:xfrm>
          <a:off x="0" y="110721"/>
          <a:ext cx="7559504" cy="145980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Specialists in whole person health.</a:t>
          </a:r>
          <a:endParaRPr lang="en-US" sz="2600" kern="1200"/>
        </a:p>
      </dsp:txBody>
      <dsp:txXfrm>
        <a:off x="71262" y="181983"/>
        <a:ext cx="7416980" cy="1317279"/>
      </dsp:txXfrm>
    </dsp:sp>
    <dsp:sp modelId="{817C2C65-D70D-354A-90CC-2F86FC859631}">
      <dsp:nvSpPr>
        <dsp:cNvPr id="0" name=""/>
        <dsp:cNvSpPr/>
      </dsp:nvSpPr>
      <dsp:spPr>
        <a:xfrm>
          <a:off x="0" y="1645404"/>
          <a:ext cx="7559504" cy="1459803"/>
        </a:xfrm>
        <a:prstGeom prst="roundRect">
          <a:avLst/>
        </a:prstGeom>
        <a:solidFill>
          <a:schemeClr val="accent2">
            <a:hueOff val="2147871"/>
            <a:satOff val="-6164"/>
            <a:lumOff val="-987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Appointments can last between 30-60 minutes, providing more contact time with patients. </a:t>
          </a:r>
          <a:endParaRPr lang="en-US" sz="2600" kern="1200"/>
        </a:p>
      </dsp:txBody>
      <dsp:txXfrm>
        <a:off x="71262" y="1716666"/>
        <a:ext cx="7416980" cy="1317279"/>
      </dsp:txXfrm>
    </dsp:sp>
    <dsp:sp modelId="{0B5536A2-6E15-9D47-8100-C63D51E6B244}">
      <dsp:nvSpPr>
        <dsp:cNvPr id="0" name=""/>
        <dsp:cNvSpPr/>
      </dsp:nvSpPr>
      <dsp:spPr>
        <a:xfrm>
          <a:off x="0" y="3180088"/>
          <a:ext cx="7559504" cy="1459803"/>
        </a:xfrm>
        <a:prstGeom prst="roundRect">
          <a:avLst/>
        </a:prstGeom>
        <a:solidFill>
          <a:schemeClr val="accent2">
            <a:hueOff val="4295743"/>
            <a:satOff val="-12329"/>
            <a:lumOff val="-1973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“keeping everything together”</a:t>
          </a:r>
          <a:endParaRPr lang="en-US" sz="2600" kern="1200"/>
        </a:p>
      </dsp:txBody>
      <dsp:txXfrm>
        <a:off x="71262" y="3251350"/>
        <a:ext cx="7416980" cy="1317279"/>
      </dsp:txXfrm>
    </dsp:sp>
    <dsp:sp modelId="{07685A6F-6BF6-4349-A12D-21E0D28D4835}">
      <dsp:nvSpPr>
        <dsp:cNvPr id="0" name=""/>
        <dsp:cNvSpPr/>
      </dsp:nvSpPr>
      <dsp:spPr>
        <a:xfrm>
          <a:off x="0" y="4714772"/>
          <a:ext cx="7559504" cy="1459803"/>
        </a:xfrm>
        <a:prstGeom prst="round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Osteopaths can work with a variety of pain, but also on lifestyle advice and raising awareness to your GP on suspected MCAS diagnosis. </a:t>
          </a:r>
          <a:endParaRPr lang="en-US" sz="2600" kern="1200"/>
        </a:p>
      </dsp:txBody>
      <dsp:txXfrm>
        <a:off x="71262" y="4786034"/>
        <a:ext cx="7416980" cy="13172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2820E-C711-F52F-D74A-314B7F17BD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4DD46C-5B64-9412-161B-512F1E88C7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29514C-33AB-395B-D360-46CBD1DCA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8E25-868B-1947-AD68-2231F064B45E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457BB7-5739-3090-F81F-3E402E491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40C8A9-15F7-0ECC-6E7E-6B7838489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E8D4-ECB4-0D44-A0DA-23B70F131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654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9158A-7B55-9091-D097-011C73219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B3B23F-5538-E6C3-A207-D6A1FDF3DE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2D5290-00CE-93F5-DA3E-DDEF1FE9D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8E25-868B-1947-AD68-2231F064B45E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3F6C6E-DA9C-0A74-D3B2-AC4E9956A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B765B2-700F-9B0E-5138-2268050BF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E8D4-ECB4-0D44-A0DA-23B70F131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77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A62AA7-4E19-F522-EAED-11AAE99AE6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90005F-D11F-D4DE-C8EF-41E1F42E8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8E4392-203D-960E-236D-0E480B200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8E25-868B-1947-AD68-2231F064B45E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2DA15-19C8-EF11-05F2-1A6732AEA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3824C2-2155-54EF-6D39-4507D44E4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E8D4-ECB4-0D44-A0DA-23B70F131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998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97AFA-B39F-394E-C01D-C0F06C7C2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DB369-3638-6AEF-24FC-8A0C78B946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8A9232-CA92-B7FF-2921-33DCE7B43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8E25-868B-1947-AD68-2231F064B45E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2B8621-E716-9792-8134-C07953DE3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934E02-F1C9-FF8C-6924-E2126E58E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E8D4-ECB4-0D44-A0DA-23B70F131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62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B7D00-8EAB-D2AA-5FE6-0C845483C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3B1E6F-BE25-1548-924D-788C7F93A9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DEC7A3-91CA-0860-9095-5A964B9DF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8E25-868B-1947-AD68-2231F064B45E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FF20F1-1C46-7931-BBEC-89C92EC06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41CA1F-8B46-6824-06B0-53C8671D2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E8D4-ECB4-0D44-A0DA-23B70F131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38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92C8C-F670-7C47-C7D7-185B10C18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C8DB69-C196-40A4-F31B-4C870F85B3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D0D9E0-7166-0054-EF28-42798B8C16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497DA5-FA16-F79E-4D97-1135A9605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8E25-868B-1947-AD68-2231F064B45E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E1E56E-EA65-07ED-71AE-AD30CEE12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C90052-271E-BA8A-14C2-617B5A9B3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E8D4-ECB4-0D44-A0DA-23B70F131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02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4E861-A932-A484-773E-8D4F80EB0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BDE60B-BF4D-D8C0-1A18-C4EE23F87B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159ADE-1D94-A4EE-1A4F-C14FB49A13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FE2A85-7A40-9FDD-AA6B-DDA0683EED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57CF41-3876-52E3-AA9D-9CA6F90C03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45CAA4-7800-AA67-A8CE-52E932145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8E25-868B-1947-AD68-2231F064B45E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20BE63-5987-20E3-AA70-107E514C7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DF2009-9C72-0CD9-3271-40A5B65E1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E8D4-ECB4-0D44-A0DA-23B70F131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077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E51B1-CB84-0C11-FEFB-372F7A0FC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192619-F96B-57AC-0E8E-ECD9DCC8B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8E25-868B-1947-AD68-2231F064B45E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C268D3-D0C9-9695-1EF1-E575B19E8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15C36C-5166-BC84-C895-436C62E25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E8D4-ECB4-0D44-A0DA-23B70F131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166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A70D3B-9FF7-600B-9A33-3D0A0FA39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8E25-868B-1947-AD68-2231F064B45E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9A43DC-AC54-5859-E8C3-3E83A089F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D0A05E-87BC-90E6-D86C-59B5AE72A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E8D4-ECB4-0D44-A0DA-23B70F131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525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26D1D-81E4-6093-8799-3772CCB41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6E731-3BA0-6BC0-D6E1-E7CD01917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BAA67F-B258-1D89-9204-596929EFFE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7A2EDE-270A-D7C6-2F14-6D0EE0CAF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8E25-868B-1947-AD68-2231F064B45E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39FDBB-26B2-117A-7C74-436CA7ABB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3B48D1-5EDA-39E8-3457-C284009FB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E8D4-ECB4-0D44-A0DA-23B70F131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276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93949-940C-B7CE-2519-AE194C3E4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E89E00-7205-F1E1-47FE-B9BF6AF070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21A5EE-DB06-DED6-0059-53D5491D14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809296-55D2-44D6-5AB1-3D0922F98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8E25-868B-1947-AD68-2231F064B45E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B93DF1-77DB-A95F-6835-6E044B9B2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202FA3-5A78-9422-ACAE-2F1A827A7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E8D4-ECB4-0D44-A0DA-23B70F131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259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5CCEBA-3CFC-829D-0AA3-44E36463C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79143B-C864-3B0A-060B-79D617C783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E11940-5BB9-50E1-7F96-66D446130F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F528E25-868B-1947-AD68-2231F064B45E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DBD7CF-C354-8979-4418-B59466D2FE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FED9A7-E801-AFC9-0C2D-0E50C01BC9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6BE8D4-ECB4-0D44-A0DA-23B70F131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64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F828D28-8E09-41CC-8229-3070B5467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Peaceful Nature Wallpapers - Wallpaper Cave">
            <a:extLst>
              <a:ext uri="{FF2B5EF4-FFF2-40B4-BE49-F238E27FC236}">
                <a16:creationId xmlns:a16="http://schemas.microsoft.com/office/drawing/2014/main" id="{8A3802E8-3E73-FDE2-2969-065AD01342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/>
          <a:stretch>
            <a:fillRect/>
          </a:stretch>
        </p:blipFill>
        <p:spPr bwMode="auto">
          <a:xfrm>
            <a:off x="20" y="-22"/>
            <a:ext cx="12191977" cy="6858022"/>
          </a:xfrm>
          <a:prstGeom prst="rect">
            <a:avLst/>
          </a:prstGeom>
          <a:noFill/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03377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F310CC-9403-11DC-D3C8-A36EE49F20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6" y="643467"/>
            <a:ext cx="5452529" cy="3569242"/>
          </a:xfrm>
        </p:spPr>
        <p:txBody>
          <a:bodyPr anchor="t">
            <a:normAutofit/>
          </a:bodyPr>
          <a:lstStyle/>
          <a:p>
            <a:pPr algn="l"/>
            <a:r>
              <a:rPr lang="en-GB" sz="5200">
                <a:solidFill>
                  <a:srgbClr val="FFFFFF"/>
                </a:solidFill>
              </a:rPr>
              <a:t>Osteopathy: EDS AND MCAS</a:t>
            </a:r>
            <a:endParaRPr lang="en-US" sz="520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DA9A73-6545-E0CA-46FA-278F90CFDF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6" y="4551037"/>
            <a:ext cx="5449479" cy="1578054"/>
          </a:xfrm>
        </p:spPr>
        <p:txBody>
          <a:bodyPr anchor="b"/>
          <a:lstStyle/>
          <a:p>
            <a:pPr algn="l"/>
            <a:r>
              <a:rPr lang="en-GB">
                <a:solidFill>
                  <a:srgbClr val="FFFFFF"/>
                </a:solidFill>
              </a:rPr>
              <a:t>Mast Cell Action – September 2025</a:t>
            </a:r>
          </a:p>
          <a:p>
            <a:pPr algn="l"/>
            <a:r>
              <a:rPr lang="en-GB">
                <a:solidFill>
                  <a:srgbClr val="FFFFFF"/>
                </a:solidFill>
              </a:rPr>
              <a:t>Rory Boggett – Osteopath</a:t>
            </a:r>
          </a:p>
          <a:p>
            <a:pPr algn="l"/>
            <a:r>
              <a:rPr lang="en-GB">
                <a:solidFill>
                  <a:srgbClr val="FFFFFF"/>
                </a:solidFill>
              </a:rPr>
              <a:t>info@rbosteopathy.co.uk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40187" y="2206184"/>
            <a:ext cx="6858003" cy="2445624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508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D5876-98B4-F659-6DA0-4492734A3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Osteopathic Assessment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09421-8345-1E0C-B7D7-61FEF1462F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Case history – Current complaints, medical history, medications, other symptoms. Also includes hobbies, activities and stressors (</a:t>
            </a:r>
            <a:r>
              <a:rPr lang="en-GB" dirty="0" err="1"/>
              <a:t>aggrevating</a:t>
            </a:r>
            <a:r>
              <a:rPr lang="en-GB" dirty="0"/>
              <a:t> and relieving factors) and red flag screening</a:t>
            </a:r>
          </a:p>
          <a:p>
            <a:r>
              <a:rPr lang="en-GB" dirty="0"/>
              <a:t>Physical assessment – Clinical and postural, including active and passive movements, breathing mechanics.</a:t>
            </a:r>
          </a:p>
          <a:p>
            <a:r>
              <a:rPr lang="en-GB" dirty="0"/>
              <a:t>Diagnosis and further referral – If not MCAS/EDS diagnosed, referral letter for further testing. Diagnosis often includes a “tissue causing symptoms” and a longer “osteopathic diagnosis” of the mechanisms involved.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044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8D7D5C-E7A4-F1A0-F352-7DD6780D6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715" y="467271"/>
            <a:ext cx="4195674" cy="2052522"/>
          </a:xfrm>
        </p:spPr>
        <p:txBody>
          <a:bodyPr anchor="b">
            <a:normAutofit/>
          </a:bodyPr>
          <a:lstStyle/>
          <a:p>
            <a:r>
              <a:rPr lang="en-GB" sz="4300"/>
              <a:t>The Osteopathic Treatment</a:t>
            </a:r>
            <a:endParaRPr lang="en-US" sz="430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What Are The Benefits Of Osteopathy For Pain Management? - Lead Grow ...">
            <a:extLst>
              <a:ext uri="{FF2B5EF4-FFF2-40B4-BE49-F238E27FC236}">
                <a16:creationId xmlns:a16="http://schemas.microsoft.com/office/drawing/2014/main" id="{E8A301FC-9F39-DC0C-7331-D2605163BC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9" r="16521" b="-1"/>
          <a:stretch>
            <a:fillRect/>
          </a:stretch>
        </p:blipFill>
        <p:spPr bwMode="auto"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  <a:noFill/>
        </p:spPr>
      </p:pic>
      <p:sp>
        <p:nvSpPr>
          <p:cNvPr id="18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7921FA-9AC2-80B9-A5A1-ACDB590E3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7715" y="2990818"/>
            <a:ext cx="4195673" cy="2913872"/>
          </a:xfrm>
        </p:spPr>
        <p:txBody>
          <a:bodyPr anchor="t">
            <a:normAutofit/>
          </a:bodyPr>
          <a:lstStyle/>
          <a:p>
            <a:r>
              <a:rPr lang="en-GB" sz="1600">
                <a:solidFill>
                  <a:schemeClr val="tx1">
                    <a:alpha val="80000"/>
                  </a:schemeClr>
                </a:solidFill>
              </a:rPr>
              <a:t>Joint mobilisations</a:t>
            </a:r>
          </a:p>
          <a:p>
            <a:r>
              <a:rPr lang="en-GB" sz="1600">
                <a:solidFill>
                  <a:schemeClr val="tx1">
                    <a:alpha val="80000"/>
                  </a:schemeClr>
                </a:solidFill>
              </a:rPr>
              <a:t>Manipulations – if safe</a:t>
            </a:r>
          </a:p>
          <a:p>
            <a:r>
              <a:rPr lang="en-GB" sz="1600">
                <a:solidFill>
                  <a:schemeClr val="tx1">
                    <a:alpha val="80000"/>
                  </a:schemeClr>
                </a:solidFill>
              </a:rPr>
              <a:t>Soft tissue –including lymphatic work </a:t>
            </a:r>
          </a:p>
          <a:p>
            <a:r>
              <a:rPr lang="en-GB" sz="1600">
                <a:solidFill>
                  <a:schemeClr val="tx1">
                    <a:alpha val="80000"/>
                  </a:schemeClr>
                </a:solidFill>
              </a:rPr>
              <a:t>Cranial Osteopathy </a:t>
            </a:r>
          </a:p>
          <a:p>
            <a:r>
              <a:rPr lang="en-GB" sz="1600">
                <a:solidFill>
                  <a:schemeClr val="tx1">
                    <a:alpha val="80000"/>
                  </a:schemeClr>
                </a:solidFill>
              </a:rPr>
              <a:t>Advice and Exercise</a:t>
            </a:r>
          </a:p>
          <a:p>
            <a:endParaRPr lang="en-GB" sz="1600">
              <a:solidFill>
                <a:schemeClr val="tx1">
                  <a:alpha val="80000"/>
                </a:schemeClr>
              </a:solidFill>
            </a:endParaRPr>
          </a:p>
          <a:p>
            <a:r>
              <a:rPr lang="en-GB" sz="1600">
                <a:solidFill>
                  <a:schemeClr val="tx1">
                    <a:alpha val="80000"/>
                  </a:schemeClr>
                </a:solidFill>
              </a:rPr>
              <a:t>All vary depending on the osteopathic diagnosis, patient history/preferences, and tissue causing symptoms.  </a:t>
            </a:r>
            <a:endParaRPr lang="en-US" sz="160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22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4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5464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5ED3100-3941-4F9A-9FAB-4A7A9B4A0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!!Rectangle">
            <a:extLst>
              <a:ext uri="{FF2B5EF4-FFF2-40B4-BE49-F238E27FC236}">
                <a16:creationId xmlns:a16="http://schemas.microsoft.com/office/drawing/2014/main" id="{8CBEFB3C-8BDC-4A1B-94A5-A6A24CBB6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Premium Photo | Nature and Health Harmonized Scene">
            <a:extLst>
              <a:ext uri="{FF2B5EF4-FFF2-40B4-BE49-F238E27FC236}">
                <a16:creationId xmlns:a16="http://schemas.microsoft.com/office/drawing/2014/main" id="{6BD6B26B-8671-F992-13B5-94DB0139FEE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7"/>
          <a:stretch>
            <a:fillRect/>
          </a:stretch>
        </p:blipFill>
        <p:spPr bwMode="auto">
          <a:xfrm>
            <a:off x="20" y="10"/>
            <a:ext cx="12191981" cy="6857989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CA82D6-997B-6EA9-7E19-7FD1C4AC5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069" y="381935"/>
            <a:ext cx="5366040" cy="2344840"/>
          </a:xfrm>
        </p:spPr>
        <p:txBody>
          <a:bodyPr anchor="b">
            <a:normAutofit/>
          </a:bodyPr>
          <a:lstStyle/>
          <a:p>
            <a:r>
              <a:rPr lang="en-GB" sz="8000">
                <a:solidFill>
                  <a:srgbClr val="FFFFFF"/>
                </a:solidFill>
              </a:rPr>
              <a:t>In Summary</a:t>
            </a:r>
            <a:endParaRPr lang="en-US" sz="8000">
              <a:solidFill>
                <a:srgbClr val="FFFFFF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A9648D6-B41B-42D0-A817-AE2607B0B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4200" y="554152"/>
            <a:ext cx="574177" cy="1075866"/>
            <a:chOff x="10994200" y="554152"/>
            <a:chExt cx="574177" cy="1075866"/>
          </a:xfrm>
          <a:solidFill>
            <a:srgbClr val="FFFFFF"/>
          </a:solidFill>
        </p:grpSpPr>
        <p:sp>
          <p:nvSpPr>
            <p:cNvPr id="25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13369" y="554152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grpFill/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Graphic 10">
              <a:extLst>
                <a:ext uri="{FF2B5EF4-FFF2-40B4-BE49-F238E27FC236}">
                  <a16:creationId xmlns:a16="http://schemas.microsoft.com/office/drawing/2014/main" id="{E3020543-B24B-4EC4-8FFC-8DD88EEA9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55951" y="837005"/>
              <a:ext cx="112426" cy="112426"/>
            </a:xfrm>
            <a:custGeom>
              <a:avLst/>
              <a:gdLst>
                <a:gd name="connsiteX0" fmla="*/ 112426 w 112426"/>
                <a:gd name="connsiteY0" fmla="*/ 56213 h 112426"/>
                <a:gd name="connsiteX1" fmla="*/ 56213 w 112426"/>
                <a:gd name="connsiteY1" fmla="*/ 112426 h 112426"/>
                <a:gd name="connsiteX2" fmla="*/ 0 w 112426"/>
                <a:gd name="connsiteY2" fmla="*/ 56213 h 112426"/>
                <a:gd name="connsiteX3" fmla="*/ 56213 w 112426"/>
                <a:gd name="connsiteY3" fmla="*/ 0 h 112426"/>
                <a:gd name="connsiteX4" fmla="*/ 112426 w 112426"/>
                <a:gd name="connsiteY4" fmla="*/ 56213 h 112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426" h="112426">
                  <a:moveTo>
                    <a:pt x="112426" y="56213"/>
                  </a:moveTo>
                  <a:cubicBezTo>
                    <a:pt x="112426" y="87259"/>
                    <a:pt x="87259" y="112426"/>
                    <a:pt x="56213" y="112426"/>
                  </a:cubicBezTo>
                  <a:cubicBezTo>
                    <a:pt x="25167" y="112426"/>
                    <a:pt x="0" y="87259"/>
                    <a:pt x="0" y="56213"/>
                  </a:cubicBezTo>
                  <a:cubicBezTo>
                    <a:pt x="0" y="25167"/>
                    <a:pt x="25167" y="0"/>
                    <a:pt x="56213" y="0"/>
                  </a:cubicBezTo>
                  <a:cubicBezTo>
                    <a:pt x="87259" y="0"/>
                    <a:pt x="112426" y="25167"/>
                    <a:pt x="112426" y="56213"/>
                  </a:cubicBezTo>
                  <a:close/>
                </a:path>
              </a:pathLst>
            </a:custGeom>
            <a:grpFill/>
            <a:ln w="5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94200" y="1472473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grpFill/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622" y="3610394"/>
            <a:ext cx="0" cy="3238728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9EB147-D803-3070-4765-5DE0C1E5D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7225" y="3201471"/>
            <a:ext cx="5366041" cy="2809114"/>
          </a:xfrm>
        </p:spPr>
        <p:txBody>
          <a:bodyPr anchor="t">
            <a:normAutofit/>
          </a:bodyPr>
          <a:lstStyle/>
          <a:p>
            <a:r>
              <a:rPr lang="en-GB" sz="2000" dirty="0">
                <a:solidFill>
                  <a:srgbClr val="FFFFFF"/>
                </a:solidFill>
              </a:rPr>
              <a:t>Osteopaths are primary healthcare professionals. </a:t>
            </a:r>
          </a:p>
          <a:p>
            <a:r>
              <a:rPr lang="en-GB" sz="2000" dirty="0">
                <a:solidFill>
                  <a:srgbClr val="FFFFFF"/>
                </a:solidFill>
              </a:rPr>
              <a:t>Diagnose and treat a range of pain related disorders. </a:t>
            </a:r>
          </a:p>
          <a:p>
            <a:r>
              <a:rPr lang="en-GB" sz="2000" dirty="0">
                <a:solidFill>
                  <a:srgbClr val="FFFFFF"/>
                </a:solidFill>
              </a:rPr>
              <a:t>Often able to treat complex cases with </a:t>
            </a:r>
            <a:r>
              <a:rPr lang="en-GB" sz="2000">
                <a:solidFill>
                  <a:srgbClr val="FFFFFF"/>
                </a:solidFill>
              </a:rPr>
              <a:t>multiple conditions. </a:t>
            </a:r>
          </a:p>
          <a:p>
            <a:r>
              <a:rPr lang="en-GB" sz="2000" dirty="0">
                <a:solidFill>
                  <a:srgbClr val="FFFFFF"/>
                </a:solidFill>
              </a:rPr>
              <a:t>Aid appropriate referrals through GP. </a:t>
            </a:r>
          </a:p>
        </p:txBody>
      </p:sp>
    </p:spTree>
    <p:extLst>
      <p:ext uri="{BB962C8B-B14F-4D97-AF65-F5344CB8AC3E}">
        <p14:creationId xmlns:p14="http://schemas.microsoft.com/office/powerpoint/2010/main" val="1393683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682CA3-A011-9D01-7E89-C72CB1A91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en-GB" sz="4000"/>
              <a:t>Contents</a:t>
            </a:r>
            <a:endParaRPr lang="en-US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E97B1-F4D1-CD1D-C8F2-F42E55DA4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r>
              <a:rPr lang="en-GB" sz="1700" b="0" i="0">
                <a:effectLst/>
                <a:latin typeface="Arial" panose="020B0604020202020204" pitchFamily="34" charset="0"/>
              </a:rPr>
              <a:t> Osteopathy:  what is it? Recognition, concepts and what to expect at your first appointment. How Osteopaths Assess.</a:t>
            </a:r>
          </a:p>
          <a:p>
            <a:r>
              <a:rPr lang="en-GB" sz="1700" b="0" i="0">
                <a:effectLst/>
                <a:latin typeface="Arial" panose="020B0604020202020204" pitchFamily="34" charset="0"/>
              </a:rPr>
              <a:t> "Tissue Issues" EDS and MCAS - connecting the dots between connective tissues and Mast Cells.</a:t>
            </a:r>
          </a:p>
          <a:p>
            <a:r>
              <a:rPr lang="en-GB" sz="1700" b="0" i="0">
                <a:effectLst/>
                <a:latin typeface="Arial" panose="020B0604020202020204" pitchFamily="34" charset="0"/>
              </a:rPr>
              <a:t> Sympathetic verses Parasympathetic responses. </a:t>
            </a:r>
          </a:p>
          <a:p>
            <a:r>
              <a:rPr lang="en-GB" sz="1700" b="0" i="0">
                <a:effectLst/>
                <a:latin typeface="Arial" panose="020B0604020202020204" pitchFamily="34" charset="0"/>
              </a:rPr>
              <a:t> Why Osteopathy? benefits of Osteopathic support for EDS and MCAS patients. what to look for in your Osteopath</a:t>
            </a:r>
            <a:r>
              <a:rPr lang="en-GB" sz="1700">
                <a:latin typeface="Arial" panose="020B0604020202020204" pitchFamily="34" charset="0"/>
              </a:rPr>
              <a:t>.</a:t>
            </a:r>
            <a:endParaRPr lang="en-GB" sz="1700" b="0" i="0"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 descr="A 3D rendering of virus cells">
            <a:extLst>
              <a:ext uri="{FF2B5EF4-FFF2-40B4-BE49-F238E27FC236}">
                <a16:creationId xmlns:a16="http://schemas.microsoft.com/office/drawing/2014/main" id="{E0B25D1B-FACD-1B4E-554B-BE9197752A8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125" r="36819"/>
          <a:stretch>
            <a:fillRect/>
          </a:stretch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5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842E11-C9EF-D30F-EA90-1E68ECA37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/>
          <a:lstStyle/>
          <a:p>
            <a:r>
              <a:rPr lang="en-GB">
                <a:solidFill>
                  <a:srgbClr val="FFFFFF"/>
                </a:solidFill>
              </a:rPr>
              <a:t>What is Osteopathy?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5B437-8944-F9D6-7957-B57B13DBC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>
            <a:normAutofit/>
          </a:bodyPr>
          <a:lstStyle/>
          <a:p>
            <a:r>
              <a:rPr lang="en-GB" sz="2000" dirty="0"/>
              <a:t>Regulated UK Health profession </a:t>
            </a:r>
          </a:p>
          <a:p>
            <a:r>
              <a:rPr lang="en-GB" sz="2000" dirty="0"/>
              <a:t>Hands-on specialists in musculoskeletal pain an chronic conditions. </a:t>
            </a:r>
          </a:p>
          <a:p>
            <a:r>
              <a:rPr lang="en-GB" sz="2000" dirty="0"/>
              <a:t>Focus on 4 “principles” of health</a:t>
            </a:r>
          </a:p>
          <a:p>
            <a:pPr marL="514350" indent="-514350">
              <a:buAutoNum type="arabicPeriod"/>
            </a:pPr>
            <a:r>
              <a:rPr lang="en-GB" sz="2000" dirty="0"/>
              <a:t>Body unity (Mind-body-spirit)</a:t>
            </a:r>
          </a:p>
          <a:p>
            <a:pPr marL="514350" indent="-514350">
              <a:buAutoNum type="arabicPeriod"/>
            </a:pPr>
            <a:r>
              <a:rPr lang="en-GB" sz="2000" dirty="0"/>
              <a:t>Structure governs function are interrelated</a:t>
            </a:r>
          </a:p>
          <a:p>
            <a:pPr marL="514350" indent="-514350">
              <a:buAutoNum type="arabicPeriod"/>
            </a:pPr>
            <a:r>
              <a:rPr lang="en-GB" sz="2000" dirty="0"/>
              <a:t>Rule of fluids (blood, lymph, nerve) is supreme (must take precedence) </a:t>
            </a:r>
          </a:p>
          <a:p>
            <a:pPr marL="514350" indent="-514350">
              <a:buAutoNum type="arabicPeriod"/>
            </a:pPr>
            <a:r>
              <a:rPr lang="en-GB" sz="2000" dirty="0"/>
              <a:t>Treatment based off application of the above three tenets.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08106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EB5B21-0B12-2D92-DF2F-B3F8E9B55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en-GB" sz="4800"/>
              <a:t>Where to find us</a:t>
            </a:r>
            <a:endParaRPr lang="en-US" sz="4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3A225-4E4A-6FAE-A596-50029293E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anchor="ctr">
            <a:normAutofit/>
          </a:bodyPr>
          <a:lstStyle/>
          <a:p>
            <a:r>
              <a:rPr lang="en-GB" sz="2000"/>
              <a:t>Over 5,000 Osteopaths in the UK. </a:t>
            </a:r>
          </a:p>
          <a:p>
            <a:r>
              <a:rPr lang="en-GB" sz="2000"/>
              <a:t>Some Osteopaths work within the NHS. </a:t>
            </a:r>
          </a:p>
          <a:p>
            <a:r>
              <a:rPr lang="en-GB" sz="2000"/>
              <a:t>Majority are private practice. </a:t>
            </a:r>
          </a:p>
          <a:p>
            <a:r>
              <a:rPr lang="en-GB" sz="2000"/>
              <a:t>General Osteopathic council contains a register of all registered Osteopaths.</a:t>
            </a:r>
          </a:p>
          <a:p>
            <a:r>
              <a:rPr lang="en-GB" sz="2000"/>
              <a:t>Osteopaths with EDS specialties are often registered with the Ehler’s Danlos Society.</a:t>
            </a:r>
            <a:endParaRPr lang="en-US" sz="2000"/>
          </a:p>
        </p:txBody>
      </p:sp>
      <p:pic>
        <p:nvPicPr>
          <p:cNvPr id="6" name="Picture 5" descr="A person lying on a massage table&#10;&#10;AI-generated content may be incorrect.">
            <a:extLst>
              <a:ext uri="{FF2B5EF4-FFF2-40B4-BE49-F238E27FC236}">
                <a16:creationId xmlns:a16="http://schemas.microsoft.com/office/drawing/2014/main" id="{2C6D7A0A-CBB4-CF16-F877-F88D876BFB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9" r="9578" b="-3"/>
          <a:stretch>
            <a:fillRect/>
          </a:stretch>
        </p:blipFill>
        <p:spPr bwMode="auto">
          <a:xfrm>
            <a:off x="5911532" y="2484255"/>
            <a:ext cx="5150277" cy="3714244"/>
          </a:xfrm>
          <a:prstGeom prst="rect">
            <a:avLst/>
          </a:prstGeom>
          <a:noFill/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100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Slide Background Fill">
            <a:extLst>
              <a:ext uri="{FF2B5EF4-FFF2-40B4-BE49-F238E27FC236}">
                <a16:creationId xmlns:a16="http://schemas.microsoft.com/office/drawing/2014/main" id="{C3420C89-0B09-4632-A4AF-3971D08BF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Color Cover">
            <a:extLst>
              <a:ext uri="{FF2B5EF4-FFF2-40B4-BE49-F238E27FC236}">
                <a16:creationId xmlns:a16="http://schemas.microsoft.com/office/drawing/2014/main" id="{4E5CBA61-BF74-40B4-A3A8-366BBA626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C27E70C-5470-4262-B9CE-AE52C51CF4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929"/>
            <a:ext cx="12188952" cy="3490956"/>
            <a:chOff x="651279" y="598259"/>
            <a:chExt cx="10889442" cy="5680742"/>
          </a:xfrm>
        </p:grpSpPr>
        <p:sp>
          <p:nvSpPr>
            <p:cNvPr id="40" name="Color">
              <a:extLst>
                <a:ext uri="{FF2B5EF4-FFF2-40B4-BE49-F238E27FC236}">
                  <a16:creationId xmlns:a16="http://schemas.microsoft.com/office/drawing/2014/main" id="{B5C7D35F-738C-47DF-AD6E-859806E460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Color">
              <a:extLst>
                <a:ext uri="{FF2B5EF4-FFF2-40B4-BE49-F238E27FC236}">
                  <a16:creationId xmlns:a16="http://schemas.microsoft.com/office/drawing/2014/main" id="{740F8C8B-E52F-46CF-89C7-51C6A037CF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9" name="Picture 8" descr="EDS Autonomic - Dysfunction MCAS | PDF | Science &amp; Mathematics">
            <a:extLst>
              <a:ext uri="{FF2B5EF4-FFF2-40B4-BE49-F238E27FC236}">
                <a16:creationId xmlns:a16="http://schemas.microsoft.com/office/drawing/2014/main" id="{02AD29AE-E40C-A4A4-8395-578B0F4FE5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44613" y="2543757"/>
            <a:ext cx="3523702" cy="3523702"/>
          </a:xfrm>
          <a:prstGeom prst="rect">
            <a:avLst/>
          </a:prstGeom>
          <a:noFill/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7AFD2A3-B9B3-41F7-B249-CFFDE08F7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4" y="841249"/>
            <a:ext cx="5692953" cy="2587131"/>
          </a:xfrm>
        </p:spPr>
        <p:txBody>
          <a:bodyPr anchor="b">
            <a:normAutofit/>
          </a:bodyPr>
          <a:lstStyle/>
          <a:p>
            <a:r>
              <a:rPr lang="en-GB" sz="4800">
                <a:solidFill>
                  <a:schemeClr val="bg1"/>
                </a:solidFill>
              </a:rPr>
              <a:t>Tissue Issues – EDS AND MCAS/D</a:t>
            </a:r>
            <a:endParaRPr lang="en-US" sz="480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815AA-D6B5-49EB-AAC4-EC28849E8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383" y="3566810"/>
            <a:ext cx="5692953" cy="2651110"/>
          </a:xfrm>
        </p:spPr>
        <p:txBody>
          <a:bodyPr anchor="ctr">
            <a:normAutofit/>
          </a:bodyPr>
          <a:lstStyle/>
          <a:p>
            <a:r>
              <a:rPr lang="en-GB" sz="1500" dirty="0">
                <a:solidFill>
                  <a:schemeClr val="tx2"/>
                </a:solidFill>
              </a:rPr>
              <a:t>Inflammation </a:t>
            </a:r>
          </a:p>
          <a:p>
            <a:r>
              <a:rPr lang="en-GB" sz="1500" dirty="0">
                <a:solidFill>
                  <a:schemeClr val="tx2"/>
                </a:solidFill>
              </a:rPr>
              <a:t>Two phases- Acute: defensive and protecting response, tissue repair and healing</a:t>
            </a:r>
          </a:p>
          <a:p>
            <a:r>
              <a:rPr lang="en-GB" sz="1500" dirty="0">
                <a:solidFill>
                  <a:schemeClr val="tx2"/>
                </a:solidFill>
              </a:rPr>
              <a:t>Chronic – uncontrolled – tissue damage/ “dis-ease”</a:t>
            </a:r>
          </a:p>
          <a:p>
            <a:r>
              <a:rPr lang="en-GB" sz="1500" dirty="0">
                <a:solidFill>
                  <a:schemeClr val="tx2"/>
                </a:solidFill>
              </a:rPr>
              <a:t>EDS – connective tissue disorder, imbalance of collagen fibres</a:t>
            </a:r>
          </a:p>
          <a:p>
            <a:r>
              <a:rPr lang="en-GB" sz="1500" dirty="0">
                <a:solidFill>
                  <a:schemeClr val="tx2"/>
                </a:solidFill>
              </a:rPr>
              <a:t>Mast cells mature in connective tissue and assist with opening of fluid channels (vasodilation)</a:t>
            </a:r>
          </a:p>
          <a:p>
            <a:r>
              <a:rPr lang="en-GB" sz="1500" dirty="0">
                <a:solidFill>
                  <a:schemeClr val="tx2"/>
                </a:solidFill>
              </a:rPr>
              <a:t>Mast cells have multiple triggers</a:t>
            </a:r>
            <a:endParaRPr lang="en-US" sz="15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773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9EFDE69-25F8-DCF6-DB4D-C44D20FB76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7" b="5870"/>
          <a:stretch>
            <a:fillRect/>
          </a:stretch>
        </p:blipFill>
        <p:spPr>
          <a:xfrm>
            <a:off x="819020" y="673878"/>
            <a:ext cx="10160000" cy="532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336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Slide Background Fill">
            <a:extLst>
              <a:ext uri="{FF2B5EF4-FFF2-40B4-BE49-F238E27FC236}">
                <a16:creationId xmlns:a16="http://schemas.microsoft.com/office/drawing/2014/main" id="{7D07B7BC-3270-4CF3-A7AA-0937908AD5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248F5E6-4377-481A-9615-8B26AF96A0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D8552057-9E04-4499-916A-649BB6B51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D1194A2F-4E63-4228-A833-4D86528EAD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6" name="Picture 5" descr="30 Seconds To Feeling Like You Have Control Again | Clare Zecher Coaching">
            <a:extLst>
              <a:ext uri="{FF2B5EF4-FFF2-40B4-BE49-F238E27FC236}">
                <a16:creationId xmlns:a16="http://schemas.microsoft.com/office/drawing/2014/main" id="{B476F184-7423-796B-E9E5-A4DC5693ED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6385" y="2197387"/>
            <a:ext cx="5204216" cy="3903162"/>
          </a:xfrm>
          <a:prstGeom prst="rect">
            <a:avLst/>
          </a:prstGeom>
          <a:noFill/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DD66BF5-F153-029D-671B-D2741B907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4" y="576072"/>
            <a:ext cx="10377484" cy="1546533"/>
          </a:xfrm>
        </p:spPr>
        <p:txBody>
          <a:bodyPr anchor="t">
            <a:normAutofit/>
          </a:bodyPr>
          <a:lstStyle/>
          <a:p>
            <a:r>
              <a:rPr lang="en-GB" sz="4800">
                <a:solidFill>
                  <a:schemeClr val="bg1"/>
                </a:solidFill>
              </a:rPr>
              <a:t>SNS VS PNS? A fight or balancing act?</a:t>
            </a:r>
            <a:endParaRPr lang="en-US" sz="480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7CA765-6D59-BEE4-AF04-F480577DD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4409" y="2197386"/>
            <a:ext cx="4699459" cy="3903163"/>
          </a:xfrm>
        </p:spPr>
        <p:txBody>
          <a:bodyPr anchor="ctr">
            <a:normAutofit/>
          </a:bodyPr>
          <a:lstStyle/>
          <a:p>
            <a:r>
              <a:rPr lang="en-GB" sz="1800">
                <a:solidFill>
                  <a:schemeClr val="bg1"/>
                </a:solidFill>
              </a:rPr>
              <a:t>SNS &amp; PNS regulate body functions</a:t>
            </a:r>
          </a:p>
          <a:p>
            <a:r>
              <a:rPr lang="en-GB" sz="1800">
                <a:solidFill>
                  <a:schemeClr val="bg1"/>
                </a:solidFill>
              </a:rPr>
              <a:t>Both work together to create balance. </a:t>
            </a:r>
          </a:p>
          <a:p>
            <a:r>
              <a:rPr lang="en-GB" sz="1800">
                <a:solidFill>
                  <a:schemeClr val="bg1"/>
                </a:solidFill>
              </a:rPr>
              <a:t>Can be affected in long term stress/ chronic conditions. </a:t>
            </a:r>
          </a:p>
          <a:p>
            <a:r>
              <a:rPr lang="en-GB" sz="1800">
                <a:solidFill>
                  <a:schemeClr val="bg1"/>
                </a:solidFill>
              </a:rPr>
              <a:t>Mast cells can affect autonomic functionality (Theoharides, et al 2024).</a:t>
            </a:r>
          </a:p>
          <a:p>
            <a:r>
              <a:rPr lang="en-GB" sz="1800">
                <a:solidFill>
                  <a:schemeClr val="bg1"/>
                </a:solidFill>
              </a:rPr>
              <a:t>SNS creates inflammation, in acute cases helps with tissue healing and repair. </a:t>
            </a:r>
          </a:p>
          <a:p>
            <a:r>
              <a:rPr lang="en-GB" sz="1800">
                <a:solidFill>
                  <a:schemeClr val="bg1"/>
                </a:solidFill>
              </a:rPr>
              <a:t>In chronic inflammation – causes tissue damage/disease. </a:t>
            </a:r>
          </a:p>
          <a:p>
            <a:pPr marL="0" indent="0">
              <a:buNone/>
            </a:pPr>
            <a:endParaRPr lang="en-US" sz="1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604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CB49665F-0298-4449-8D2D-209989CB9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A71EEC14-174A-46FA-B046-474750457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EB6CB95-E653-4C6C-AE51-62FD848E8D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89" y="-2"/>
            <a:ext cx="3468234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BDD3CB8E-ABA7-4F37-BB2C-64FFD19813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C2CA788A-B2FD-494C-BED0-83E31F6DFF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54F7622-6035-4953-823D-0A6BF0C44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325880" y="1947672"/>
            <a:ext cx="5961888" cy="2788920"/>
          </a:xfrm>
        </p:spPr>
        <p:txBody>
          <a:bodyPr anchor="ctr">
            <a:normAutofit/>
          </a:bodyPr>
          <a:lstStyle/>
          <a:p>
            <a:r>
              <a:rPr lang="en-GB" sz="4800">
                <a:solidFill>
                  <a:schemeClr val="bg1"/>
                </a:solidFill>
              </a:rPr>
              <a:t>Why Osteopathy?</a:t>
            </a:r>
            <a:endParaRPr lang="en-US" sz="480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E4462F7-7D69-3DD6-951D-FE3E2A846E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9427443"/>
              </p:ext>
            </p:extLst>
          </p:nvPr>
        </p:nvGraphicFramePr>
        <p:xfrm>
          <a:off x="3794296" y="288758"/>
          <a:ext cx="7559504" cy="6285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32633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4FBE81-D966-7E48-AAD8-EC622B5D1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/>
          <a:lstStyle/>
          <a:p>
            <a:r>
              <a:rPr lang="en-GB" dirty="0"/>
              <a:t>The Osteopathic approach</a:t>
            </a:r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 descr="What Is Osteopathy, Exactly?">
            <a:extLst>
              <a:ext uri="{FF2B5EF4-FFF2-40B4-BE49-F238E27FC236}">
                <a16:creationId xmlns:a16="http://schemas.microsoft.com/office/drawing/2014/main" id="{13FD4221-5A0E-BB47-DE40-BC9DAA350E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6381" y="1337171"/>
            <a:ext cx="6327775" cy="5236233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B8AA86-990C-D366-FED0-7787CC2E6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0880" y="1994811"/>
            <a:ext cx="5458838" cy="4192520"/>
          </a:xfrm>
        </p:spPr>
        <p:txBody>
          <a:bodyPr>
            <a:normAutofit/>
          </a:bodyPr>
          <a:lstStyle/>
          <a:p>
            <a:r>
              <a:rPr lang="en-GB" sz="1800" dirty="0"/>
              <a:t>Osteopathy works on the Sensory afferent mechanisms. </a:t>
            </a:r>
          </a:p>
          <a:p>
            <a:r>
              <a:rPr lang="en-GB" sz="1800" dirty="0"/>
              <a:t>Body uses sensory stimulus to decide what action to take. </a:t>
            </a:r>
          </a:p>
          <a:p>
            <a:r>
              <a:rPr lang="en-GB" sz="1800" dirty="0"/>
              <a:t>MCAS patients often have a low threshold for a histamine response, driven through sympathetic responses. </a:t>
            </a:r>
          </a:p>
          <a:p>
            <a:r>
              <a:rPr lang="en-GB" sz="1800" dirty="0"/>
              <a:t>Osteopathic techniques can use parasympathetic pathways to dampen sympathetic tone.</a:t>
            </a:r>
          </a:p>
          <a:p>
            <a:r>
              <a:rPr lang="en-GB" sz="1800" dirty="0"/>
              <a:t>There is no one size fits all approach, treatments are as variable as the patient</a:t>
            </a:r>
            <a:r>
              <a:rPr lang="en-GB" sz="2000" dirty="0"/>
              <a:t>. 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774573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4DC0F966DA1041A7FF5418937B2B62" ma:contentTypeVersion="14" ma:contentTypeDescription="Create a new document." ma:contentTypeScope="" ma:versionID="a3825c32394c42df8289977b6e030df1">
  <xsd:schema xmlns:xsd="http://www.w3.org/2001/XMLSchema" xmlns:xs="http://www.w3.org/2001/XMLSchema" xmlns:p="http://schemas.microsoft.com/office/2006/metadata/properties" xmlns:ns2="8e5f51bc-b78d-400e-bbbc-4e7c54128003" xmlns:ns3="cd155607-24a2-427f-89f2-9517ba23c196" targetNamespace="http://schemas.microsoft.com/office/2006/metadata/properties" ma:root="true" ma:fieldsID="9bc5cb3b1b28e105ae668573b743e847" ns2:_="" ns3:_="">
    <xsd:import namespace="8e5f51bc-b78d-400e-bbbc-4e7c54128003"/>
    <xsd:import namespace="cd155607-24a2-427f-89f2-9517ba23c19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5f51bc-b78d-400e-bbbc-4e7c541280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7e7a559e-332c-4f0f-9fe0-3f1b12313ad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155607-24a2-427f-89f2-9517ba23c196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2e965eb6-a501-499e-9ea8-acd672f63e87}" ma:internalName="TaxCatchAll" ma:showField="CatchAllData" ma:web="cd155607-24a2-427f-89f2-9517ba23c1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d155607-24a2-427f-89f2-9517ba23c196" xsi:nil="true"/>
    <lcf76f155ced4ddcb4097134ff3c332f xmlns="8e5f51bc-b78d-400e-bbbc-4e7c5412800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5FC84EE-8E3A-4DA1-BF08-3E3300D3793C}"/>
</file>

<file path=customXml/itemProps2.xml><?xml version="1.0" encoding="utf-8"?>
<ds:datastoreItem xmlns:ds="http://schemas.openxmlformats.org/officeDocument/2006/customXml" ds:itemID="{B62A3F2B-F237-4E80-AF94-61923B865065}"/>
</file>

<file path=customXml/itemProps3.xml><?xml version="1.0" encoding="utf-8"?>
<ds:datastoreItem xmlns:ds="http://schemas.openxmlformats.org/officeDocument/2006/customXml" ds:itemID="{F35C802B-98B5-4040-9FCE-2A401509A733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617</Words>
  <Application>Microsoft Office PowerPoint</Application>
  <PresentationFormat>Widescreen</PresentationFormat>
  <Paragraphs>65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Office Theme</vt:lpstr>
      <vt:lpstr>Osteopathy: EDS AND MCAS</vt:lpstr>
      <vt:lpstr>Contents</vt:lpstr>
      <vt:lpstr>What is Osteopathy?</vt:lpstr>
      <vt:lpstr>Where to find us</vt:lpstr>
      <vt:lpstr>Tissue Issues – EDS AND MCAS/D</vt:lpstr>
      <vt:lpstr>PowerPoint Presentation</vt:lpstr>
      <vt:lpstr>SNS VS PNS? A fight or balancing act?</vt:lpstr>
      <vt:lpstr>Why Osteopathy?</vt:lpstr>
      <vt:lpstr>The Osteopathic approach</vt:lpstr>
      <vt:lpstr>The Osteopathic Assessment</vt:lpstr>
      <vt:lpstr>The Osteopathic Treatment</vt:lpstr>
      <vt:lpstr>In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Osteopathy: EDS AND MCAS</dc:title>
  <dc:creator>Rory Boggett</dc:creator>
  <cp:lastModifiedBy>Charise Clarke</cp:lastModifiedBy>
  <cp:revision>7</cp:revision>
  <dcterms:created xsi:type="dcterms:W3CDTF">2025-07-05T07:23:37Z</dcterms:created>
  <dcterms:modified xsi:type="dcterms:W3CDTF">2025-09-30T13:28:39Z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0x010100E24DC0F966DA1041A7FF5418937B2B62</vt:lpwstr>
  </property>
</Properties>
</file>