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POTS in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Dr Pramod nair</a:t>
            </a:r>
          </a:p>
          <a:p>
            <a:r>
              <a:rPr lang="en-GB" dirty="0"/>
              <a:t>Paediatrician with cardiac expertise</a:t>
            </a:r>
          </a:p>
          <a:p>
            <a:r>
              <a:rPr lang="en-GB" dirty="0"/>
              <a:t>Special interest in pots</a:t>
            </a:r>
          </a:p>
          <a:p>
            <a:r>
              <a:rPr lang="en-GB" dirty="0"/>
              <a:t>Saxon clinic, Milton Keynes</a:t>
            </a:r>
          </a:p>
        </p:txBody>
      </p:sp>
      <p:pic>
        <p:nvPicPr>
          <p:cNvPr id="1026" name="Picture 2" descr="Benign Paroxysmal Positional Vertigo (BPPV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5660"/>
            <a:ext cx="3510338" cy="36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4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 term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Early diagnosis and management usually prevents longer term sequelae</a:t>
            </a:r>
          </a:p>
          <a:p>
            <a:r>
              <a:rPr lang="en-GB" dirty="0"/>
              <a:t>Usually good for the adolescent type of pots</a:t>
            </a:r>
          </a:p>
          <a:p>
            <a:r>
              <a:rPr lang="en-GB" dirty="0"/>
              <a:t>Can extend to the adult life</a:t>
            </a:r>
          </a:p>
          <a:p>
            <a:r>
              <a:rPr lang="en-GB" dirty="0"/>
              <a:t>Medications not very effective for the deconditioning type</a:t>
            </a:r>
          </a:p>
          <a:p>
            <a:r>
              <a:rPr lang="en-GB" dirty="0"/>
              <a:t>Important to remain optimistic</a:t>
            </a:r>
          </a:p>
        </p:txBody>
      </p:sp>
      <p:pic>
        <p:nvPicPr>
          <p:cNvPr id="10244" name="Picture 4" descr="Importance of Prognosis With Ca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0" y="4197927"/>
            <a:ext cx="3990110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4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11266" name="Picture 2" descr="350 Best This or That Questions for Kids &amp; Adults (2023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76" y="2366963"/>
            <a:ext cx="440504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6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pic>
        <p:nvPicPr>
          <p:cNvPr id="12292" name="Picture 4" descr="Ảnh Thank You For Listening, Hey You! Thanks For Listen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02" y="1847637"/>
            <a:ext cx="6525491" cy="44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2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pots?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Stands for postural orthostatic tachycardia syndrome</a:t>
            </a:r>
          </a:p>
          <a:p>
            <a:r>
              <a:rPr lang="en-GB" dirty="0"/>
              <a:t>Postural= Related to posture</a:t>
            </a:r>
          </a:p>
          <a:p>
            <a:r>
              <a:rPr lang="en-GB" dirty="0"/>
              <a:t>Orthostatic= upright</a:t>
            </a:r>
          </a:p>
          <a:p>
            <a:r>
              <a:rPr lang="en-GB" dirty="0"/>
              <a:t>Tachycardia= fast heart rate</a:t>
            </a:r>
          </a:p>
          <a:p>
            <a:r>
              <a:rPr lang="en-GB" dirty="0"/>
              <a:t>Syndrome= collection of symptoms or medical conditions</a:t>
            </a:r>
          </a:p>
        </p:txBody>
      </p:sp>
      <p:pic>
        <p:nvPicPr>
          <p:cNvPr id="2050" name="Picture 2" descr="How to answer children's trickiest questions | MadeForM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64" y="0"/>
            <a:ext cx="3920836" cy="261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1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When the child is upright might experience</a:t>
            </a: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Dizziness</a:t>
            </a: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Near faint</a:t>
            </a: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faint</a:t>
            </a: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Palpitations/ fast heart rate</a:t>
            </a:r>
          </a:p>
          <a:p>
            <a:r>
              <a:rPr lang="en-GB" dirty="0"/>
              <a:t>Along with these might have other symptoms like</a:t>
            </a:r>
          </a:p>
          <a:p>
            <a:pPr lvl="1"/>
            <a:r>
              <a:rPr lang="en-GB" dirty="0"/>
              <a:t>Headaches, fatigue, nausea/vomiting, purplish discolouration of extremities, bowel/bladder problems, brain fog, rash, tremors, sleeping difficulties etc. </a:t>
            </a:r>
          </a:p>
          <a:p>
            <a:pPr lvl="1"/>
            <a:endParaRPr lang="en-GB" dirty="0"/>
          </a:p>
        </p:txBody>
      </p:sp>
      <p:pic>
        <p:nvPicPr>
          <p:cNvPr id="3074" name="Picture 2" descr="Fainting in kids: when to worry - Children's Na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88" y="128016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6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5159" y="491517"/>
            <a:ext cx="10364451" cy="1596177"/>
          </a:xfrm>
        </p:spPr>
        <p:txBody>
          <a:bodyPr/>
          <a:lstStyle/>
          <a:p>
            <a:r>
              <a:rPr lang="en-GB" dirty="0"/>
              <a:t>Why does it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Not currently known</a:t>
            </a:r>
          </a:p>
          <a:p>
            <a:r>
              <a:rPr lang="en-GB" dirty="0"/>
              <a:t>It is an autonomic dysfunction</a:t>
            </a:r>
          </a:p>
          <a:p>
            <a:r>
              <a:rPr lang="en-GB" dirty="0"/>
              <a:t>Autonomic nervous system control autonomic activities in the body like your heart rate, gut movements, circulatory response, sweating etc.</a:t>
            </a:r>
          </a:p>
          <a:p>
            <a:r>
              <a:rPr lang="en-GB" dirty="0"/>
              <a:t>Often multifactorial</a:t>
            </a:r>
          </a:p>
          <a:p>
            <a:r>
              <a:rPr lang="en-GB" dirty="0"/>
              <a:t>Can happen as a post viral condition/ part of adolescence/ as a deconditioning effect from being bed ridden or reduced activities, genetics or Increased stress hormones, sometimes unexplained</a:t>
            </a:r>
          </a:p>
        </p:txBody>
      </p:sp>
      <p:pic>
        <p:nvPicPr>
          <p:cNvPr id="4100" name="Picture 4" descr="AUTONOMIC NERVOUS SYSTEM POSTER | Parker University Book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"/>
            <a:ext cx="2209800" cy="32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1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it diagnosed?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Review history</a:t>
            </a:r>
          </a:p>
          <a:p>
            <a:r>
              <a:rPr lang="en-GB" dirty="0"/>
              <a:t>Rule out other diagnosis</a:t>
            </a:r>
          </a:p>
          <a:p>
            <a:r>
              <a:rPr lang="en-GB" dirty="0"/>
              <a:t>Active stand test/ tilt test</a:t>
            </a:r>
          </a:p>
          <a:p>
            <a:r>
              <a:rPr lang="en-GB" dirty="0"/>
              <a:t>Consider 24 hr tape and echocardiography</a:t>
            </a:r>
          </a:p>
          <a:p>
            <a:r>
              <a:rPr lang="en-GB" dirty="0"/>
              <a:t>Check vitamin d and iron status</a:t>
            </a:r>
          </a:p>
        </p:txBody>
      </p:sp>
      <p:pic>
        <p:nvPicPr>
          <p:cNvPr id="5122" name="Picture 2" descr="Syncope toolkit: Investig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33" y="1659841"/>
            <a:ext cx="3788833" cy="47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2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existing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May often co exist with</a:t>
            </a: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Hyper-mobile joints</a:t>
            </a: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Chronic fatigue syndrome</a:t>
            </a: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Migraines</a:t>
            </a:r>
          </a:p>
          <a:p>
            <a:pPr lvl="1">
              <a:buClr>
                <a:prstClr val="black"/>
              </a:buClr>
            </a:pPr>
            <a:r>
              <a:rPr lang="en-GB" dirty="0" err="1">
                <a:solidFill>
                  <a:prstClr val="black"/>
                </a:solidFill>
              </a:rPr>
              <a:t>Ibs</a:t>
            </a:r>
            <a:endParaRPr lang="en-GB" dirty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Depression &amp; sleep disorders</a:t>
            </a:r>
          </a:p>
          <a:p>
            <a:pPr lvl="1">
              <a:buClr>
                <a:prstClr val="black"/>
              </a:buClr>
            </a:pPr>
            <a:r>
              <a:rPr lang="en-GB" dirty="0">
                <a:solidFill>
                  <a:prstClr val="black"/>
                </a:solidFill>
              </a:rPr>
              <a:t>MCAS</a:t>
            </a:r>
          </a:p>
          <a:p>
            <a:r>
              <a:rPr lang="en-GB" dirty="0"/>
              <a:t>May worsen with conditions like</a:t>
            </a:r>
          </a:p>
          <a:p>
            <a:pPr lvl="1"/>
            <a:r>
              <a:rPr lang="en-GB" dirty="0"/>
              <a:t>Diabetes, eating disorders, deficiencies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6146" name="Picture 2" descr="Symptoms of Postural Orthostatic Tachycardia Syndrome (POTS) | Standing Up  To P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41" y="1908174"/>
            <a:ext cx="3883025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96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this </a:t>
            </a:r>
            <a:r>
              <a:rPr lang="en-GB"/>
              <a:t>be managed?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8575" y="2113091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Non pharmacological</a:t>
            </a:r>
          </a:p>
          <a:p>
            <a:pPr lvl="1"/>
            <a:r>
              <a:rPr lang="en-GB" dirty="0"/>
              <a:t>Increase fluid intake, avoid coffee &amp; alcohol</a:t>
            </a:r>
          </a:p>
          <a:p>
            <a:pPr lvl="1"/>
            <a:r>
              <a:rPr lang="en-GB" dirty="0"/>
              <a:t>Increase salt intake</a:t>
            </a:r>
          </a:p>
          <a:p>
            <a:pPr lvl="1"/>
            <a:r>
              <a:rPr lang="en-GB" dirty="0"/>
              <a:t>Life style measures- posture change, temperatures, diet</a:t>
            </a:r>
          </a:p>
          <a:p>
            <a:pPr lvl="1"/>
            <a:r>
              <a:rPr lang="en-GB" dirty="0"/>
              <a:t>Tight stockings/ compression tights</a:t>
            </a:r>
          </a:p>
          <a:p>
            <a:pPr lvl="1"/>
            <a:r>
              <a:rPr lang="en-GB" dirty="0"/>
              <a:t>Elevate head end of bed, ensure good sleep</a:t>
            </a:r>
          </a:p>
          <a:p>
            <a:pPr lvl="1"/>
            <a:r>
              <a:rPr lang="en-GB" dirty="0"/>
              <a:t>Reclining exercises, reconditioning physio</a:t>
            </a:r>
          </a:p>
          <a:p>
            <a:pPr lvl="1"/>
            <a:r>
              <a:rPr lang="en-GB" dirty="0"/>
              <a:t>Breathing exercises, meditation/ yoga, </a:t>
            </a:r>
            <a:r>
              <a:rPr lang="en-GB" dirty="0" err="1"/>
              <a:t>cbt</a:t>
            </a:r>
            <a:r>
              <a:rPr lang="en-GB" dirty="0"/>
              <a:t>, support &amp; understanding</a:t>
            </a:r>
          </a:p>
          <a:p>
            <a:pPr lvl="1"/>
            <a:r>
              <a:rPr lang="en-GB" dirty="0"/>
              <a:t>Support with education and work</a:t>
            </a:r>
          </a:p>
          <a:p>
            <a:pPr lvl="1"/>
            <a:endParaRPr lang="en-GB" dirty="0"/>
          </a:p>
        </p:txBody>
      </p:sp>
      <p:pic>
        <p:nvPicPr>
          <p:cNvPr id="7170" name="Picture 2" descr="Want to Calm Your Kid Down? Try Meditation | ACTIVE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533" y="1882246"/>
            <a:ext cx="4072467" cy="259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08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127" y="618517"/>
            <a:ext cx="10364451" cy="1596177"/>
          </a:xfrm>
        </p:spPr>
        <p:txBody>
          <a:bodyPr/>
          <a:lstStyle/>
          <a:p>
            <a:r>
              <a:rPr lang="en-GB" dirty="0"/>
              <a:t>Are medications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Yes if the non pharmacological strategies haven’t helped</a:t>
            </a:r>
          </a:p>
          <a:p>
            <a:r>
              <a:rPr lang="en-GB" dirty="0"/>
              <a:t>In children we use different medications like salt tablets, fludrocortisone, Midodrine, Ivabradine, Bisoprolol, desmopressin etc. these are all unlicensed</a:t>
            </a:r>
          </a:p>
          <a:p>
            <a:r>
              <a:rPr lang="en-GB" dirty="0"/>
              <a:t>Important to be realistic as to what the medications would help achieve</a:t>
            </a:r>
          </a:p>
        </p:txBody>
      </p:sp>
      <p:pic>
        <p:nvPicPr>
          <p:cNvPr id="8194" name="Picture 2" descr="List of Ototoxic Medications - Sound Relief Hearing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12" y="17966"/>
            <a:ext cx="3522588" cy="234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8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of coexisting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Fatigue- pacing, support</a:t>
            </a:r>
          </a:p>
          <a:p>
            <a:r>
              <a:rPr lang="en-GB" dirty="0"/>
              <a:t>Sleep- sleep hygiene and melatonin</a:t>
            </a:r>
          </a:p>
          <a:p>
            <a:r>
              <a:rPr lang="en-GB" dirty="0"/>
              <a:t>Migraines- anti migraine therapy</a:t>
            </a:r>
          </a:p>
          <a:p>
            <a:r>
              <a:rPr lang="en-GB" dirty="0"/>
              <a:t>Pain- acupuncture, hydrotherapy</a:t>
            </a:r>
          </a:p>
          <a:p>
            <a:r>
              <a:rPr lang="en-GB" dirty="0"/>
              <a:t>Breathing difficulties- incentive spirometry</a:t>
            </a:r>
          </a:p>
          <a:p>
            <a:r>
              <a:rPr lang="en-GB" dirty="0"/>
              <a:t>Nausea- frequent small portions, anti emetics, treat constipation</a:t>
            </a:r>
          </a:p>
          <a:p>
            <a:r>
              <a:rPr lang="en-GB" dirty="0"/>
              <a:t>Brain fog- breathing exercise, meditation, Co </a:t>
            </a:r>
            <a:r>
              <a:rPr lang="en-GB" dirty="0" err="1"/>
              <a:t>enz</a:t>
            </a:r>
            <a:r>
              <a:rPr lang="en-GB" dirty="0"/>
              <a:t> q</a:t>
            </a:r>
          </a:p>
          <a:p>
            <a:endParaRPr lang="en-GB" dirty="0"/>
          </a:p>
        </p:txBody>
      </p:sp>
      <p:pic>
        <p:nvPicPr>
          <p:cNvPr id="9218" name="Picture 2" descr="acupuncture - Kids | Britannica Kids | Homework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98" y="2214694"/>
            <a:ext cx="3370898" cy="22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0227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C0F966DA1041A7FF5418937B2B62" ma:contentTypeVersion="14" ma:contentTypeDescription="Create a new document." ma:contentTypeScope="" ma:versionID="5fea3d3fd646d23f4cdf7a8ac04b605c">
  <xsd:schema xmlns:xsd="http://www.w3.org/2001/XMLSchema" xmlns:xs="http://www.w3.org/2001/XMLSchema" xmlns:p="http://schemas.microsoft.com/office/2006/metadata/properties" xmlns:ns2="8e5f51bc-b78d-400e-bbbc-4e7c54128003" xmlns:ns3="cd155607-24a2-427f-89f2-9517ba23c196" targetNamespace="http://schemas.microsoft.com/office/2006/metadata/properties" ma:root="true" ma:fieldsID="088e01dde2e441a82c195c9f7bdb2bda" ns2:_="" ns3:_="">
    <xsd:import namespace="8e5f51bc-b78d-400e-bbbc-4e7c54128003"/>
    <xsd:import namespace="cd155607-24a2-427f-89f2-9517ba23c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f51bc-b78d-400e-bbbc-4e7c5412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e7a559e-332c-4f0f-9fe0-3f1b12313a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55607-24a2-427f-89f2-9517ba23c19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e965eb6-a501-499e-9ea8-acd672f63e87}" ma:internalName="TaxCatchAll" ma:showField="CatchAllData" ma:web="cd155607-24a2-427f-89f2-9517ba23c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155607-24a2-427f-89f2-9517ba23c196" xsi:nil="true"/>
    <lcf76f155ced4ddcb4097134ff3c332f xmlns="8e5f51bc-b78d-400e-bbbc-4e7c541280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233F7F-4B98-44F3-86AA-93ED99B9C328}"/>
</file>

<file path=customXml/itemProps2.xml><?xml version="1.0" encoding="utf-8"?>
<ds:datastoreItem xmlns:ds="http://schemas.openxmlformats.org/officeDocument/2006/customXml" ds:itemID="{0F98759C-75F0-49A5-84DC-82FC30981C49}"/>
</file>

<file path=customXml/itemProps3.xml><?xml version="1.0" encoding="utf-8"?>
<ds:datastoreItem xmlns:ds="http://schemas.openxmlformats.org/officeDocument/2006/customXml" ds:itemID="{49CCD135-C864-4A73-8270-410D1C0D582E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84</TotalTime>
  <Words>439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POTS in Children</vt:lpstr>
      <vt:lpstr>What is pots? </vt:lpstr>
      <vt:lpstr>What happens?</vt:lpstr>
      <vt:lpstr>Why does it happen?</vt:lpstr>
      <vt:lpstr>How is it diagnosed?</vt:lpstr>
      <vt:lpstr>Co existing conditions</vt:lpstr>
      <vt:lpstr>How can this be managed?</vt:lpstr>
      <vt:lpstr>Are medications useful?</vt:lpstr>
      <vt:lpstr>Management of coexisting conditions</vt:lpstr>
      <vt:lpstr>Long term outlook</vt:lpstr>
      <vt:lpstr>Questions?</vt:lpstr>
      <vt:lpstr>Thank you for listening</vt:lpstr>
    </vt:vector>
  </TitlesOfParts>
  <Company>Bedford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POTS in Children</dc:title>
  <dc:creator>Pramod Nair</dc:creator>
  <cp:lastModifiedBy>Charise Clarke</cp:lastModifiedBy>
  <cp:revision>13</cp:revision>
  <dcterms:created xsi:type="dcterms:W3CDTF">2023-08-06T15:47:57Z</dcterms:created>
  <dcterms:modified xsi:type="dcterms:W3CDTF">2025-12-09T17:47:42Z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0x010100E24DC0F966DA1041A7FF5418937B2B62</vt:lpwstr>
  </property>
</Properties>
</file>