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docProps/app.xml" ContentType="application/vnd.openxmlformats-officedocument.extended-properties+xml"/>
  <Override PartName="/ppt/slides/slide18.xml" ContentType="application/vnd.openxmlformats-officedocument.presentationml.slide+xml"/>
  <Override PartName="/docProps/core.xml" ContentType="application/vnd.openxmlformats-package.core-properties+xml"/>
  <Override PartName="/ppt/slides/slide2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slides/slide21.xml" ContentType="application/vnd.openxmlformats-officedocument.presentationml.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presentation.xml" ContentType="application/vnd.openxmlformats-officedocument.presentationml.presentation.main+xml"/>
  <Override PartName="/ppt/metadata" ContentType="application/binary"/>
  <Override PartName="/ppt/notesMasters/notesMaster1.xml" ContentType="application/vnd.openxmlformats-officedocument.presentationml.notesMaster+xml"/>
  <Override PartName="/ppt/viewProps.xml" ContentType="application/vnd.openxmlformats-officedocument.presentationml.viewProps+xml"/>
  <Override PartName="/ppt/notesSlides/notesSlide1.xml" ContentType="application/vnd.openxmlformats-officedocument.presentationml.notesSlide+xml"/>
  <Override PartName="/ppt/slides/slide7.xml" ContentType="application/vnd.openxmlformats-officedocument.presentationml.slide+xml"/>
  <Override PartName="/ppt/slides/slide23.xml" ContentType="application/vnd.openxmlformats-officedocument.presentationml.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notesSlides/notesSlide9.xml" ContentType="application/vnd.openxmlformats-officedocument.presentationml.notesSlide+xml"/>
  <Override PartName="/ppt/presProps.xml" ContentType="application/vnd.openxmlformats-officedocument.presentationml.presProps+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12192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gp2SrYMBbzq7Ty+yohB77uWzITE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Welcome everyone. Name at the start that this session speaks to two audiences in the same room: adults living with MCAS themselves, and parents supporting a child with MCAS. Almost everything covered applies to both. A few sections, flagged as we go, speak directly to parents.</a:t>
            </a: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
        <p:cNvGrpSpPr/>
        <p:nvPr/>
      </p:nvGrpSpPr>
      <p:grpSpPr>
        <a:xfrm>
          <a:off x="0" y="0"/>
          <a:ext cx="0" cy="0"/>
          <a:chOff x="0" y="0"/>
          <a:chExt cx="0" cy="0"/>
        </a:xfrm>
      </p:grpSpPr>
      <p:sp>
        <p:nvSpPr>
          <p:cNvPr id="24" name="Google Shape;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 name="Google Shape;2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Food fear is much more than not liking a food, or normal worry about whether a food won’t agree with you. It is when eating particular foods, or trying something unfamiliar, begins to feel threatening or unsafe. Because food feels unsafe the body reacts as if under threat – your flight or fight system responds causing physical symptoms such as nausea, shaking, dizziness and palpitations. For those of you dealing with MCAS alongside conditions like PoTS/dysautonomia you can see how this is tricky as the symptoms overlap.</a:t>
            </a:r>
            <a:endParaRPr/>
          </a:p>
        </p:txBody>
      </p:sp>
      <p:sp>
        <p:nvSpPr>
          <p:cNvPr id="26" name="Google Shape;2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 name="Google Shape;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When you have a chronic illness like MCAS where food can cause symptoms, this fear is perfectly rational and normal and can involve fear of: retrying foods previously eliminated; having another reaction that triggers a flare; anaphylaxis and hospitalisation.</a:t>
            </a:r>
            <a:endParaRPr/>
          </a:p>
        </p:txBody>
      </p:sp>
      <p:sp>
        <p:nvSpPr>
          <p:cNvPr id="38" name="Google Shape;3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difficulty comes when that protective response begins to apply to big groups of foods, leading to increasing restriction, distress and reduced quality of life. Eating becomes connected to pain and distress rather than nourishment, joy and social connection, and the body and mind remember this.</a:t>
            </a:r>
            <a:endParaRPr/>
          </a:p>
        </p:txBody>
      </p:sp>
      <p:sp>
        <p:nvSpPr>
          <p:cNvPr id="59" name="Google Shape;5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 name="Google Shape;7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Transition into the four reasons food fear develops specifically in MCAS: unpredictability, symptom overlap, lack of support, and information overload.</a:t>
            </a:r>
            <a:endParaRPr/>
          </a:p>
        </p:txBody>
      </p:sp>
      <p:sp>
        <p:nvSpPr>
          <p:cNvPr id="81" name="Google Shape;8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Unpredictability - MCAS symptoms can be unpredictable. A person may: tolerate a food one day; experience symptoms after it another day; tolerate a small amount but not a larger amount; react when several other triggers are present. That makes it extremely difficult to establish simple rules about what is and isn’t safe.</a:t>
            </a:r>
            <a:endParaRPr/>
          </a:p>
        </p:txBody>
      </p:sp>
      <p:sp>
        <p:nvSpPr>
          <p:cNvPr id="91" name="Google Shape;9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Some symptoms associated with MCAS and connected conditions like PoTS/dysautonomia can overlap with symptoms associated with the body’s stress response. For example, sweating, palpitations, dizziness, altered breathing, nausea and other gut symptoms.</a:t>
            </a:r>
            <a:endParaRPr/>
          </a:p>
        </p:txBody>
      </p:sp>
      <p:sp>
        <p:nvSpPr>
          <p:cNvPr id="105" name="Google Shape;10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Unclear diagnosis and lack of professional support and responsiveness can leave you worried and having to try and manage things alone.</a:t>
            </a:r>
            <a:endParaRPr/>
          </a:p>
        </p:txBody>
      </p:sp>
      <p:sp>
        <p:nvSpPr>
          <p:cNvPr id="119" name="Google Shape;11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People with MCAS are exposed to huge amounts of diet and symptom information. There are strong messages about avoiding foods and suggestions that certain foods are unsafe if you have MCAS. If you are struggling and unsupported it is understandable to think: “Perhaps I should stop eating this too, just to be safe.”</a:t>
            </a:r>
            <a:endParaRPr/>
          </a:p>
        </p:txBody>
      </p:sp>
      <p:sp>
        <p:nvSpPr>
          <p:cNvPr id="131" name="Google Shape;13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Prevention starts with not restricting more than is genuinely necessary – avoiding avoiding! Avoid restricting based on what you might react to or what others react to. All elimination diets have a reintroduction phase and that should be seen as essential not optional. I know in reality this is hard and that many of you here will already be dealing with food fear.</a:t>
            </a:r>
            <a:endParaRPr/>
          </a:p>
        </p:txBody>
      </p:sp>
      <p:sp>
        <p:nvSpPr>
          <p:cNvPr id="143" name="Google Shape;14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Leads into management. Three common mistakes: working it out alone, letting the present hijack the future, and, for parents, projecting fear onto a child.</a:t>
            </a:r>
            <a:endParaRPr/>
          </a:p>
        </p:txBody>
      </p:sp>
      <p:sp>
        <p:nvSpPr>
          <p:cNvPr id="154" name="Google Shape;15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There’s more diet and symptom information available now than ever before, most of it generic, none of it built for your body or your child’s specifically. Following it without guidance is how one elimination turns into a downward spiral: cut a food, still react, cut another, then another, until what’s left on the list is smaller than what’s gone. Food is a specialized area. Somehow, nowadays, everyone seems like an expert in it. Be very critical about who you take advice from, and who you entrust with your body.</a:t>
            </a:r>
            <a:endParaRPr/>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One flare, one frightening reaction, and the mind writes the ending. This is my life now. It will only get worse from here. I will never eat safely again. A single moment, still unfolding, gets treated as proof of how every future moment will go. This is exactly where mindfulness fits, not as a wellness add-on, but as a direct answer to this pattern. It is the practice of staying with what is happening now, a stomach that hurts today, without signing your name to a story about every day after it.</a:t>
            </a:r>
            <a:endParaRPr/>
          </a:p>
        </p:txBody>
      </p:sp>
      <p:sp>
        <p:nvSpPr>
          <p:cNvPr id="178" name="Google Shape;17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one applies specifically to those of you here as parents. A child’s body and a parent’s fear can start to feel like the same thing, especially after a frightening reaction. They are not the same thing, and a child can absorb a parent’s hypervigilance around food long before they understand why it is there. We will come back to this properly when we get to the two arrows, because parents carry a second arrow of their own. The solution is the same one: presence. Noticing whether a reaction, in this moment, is coming from what your child’s body is telling you, or from what happened the last time.</a:t>
            </a:r>
            <a:endParaRPr/>
          </a:p>
        </p:txBody>
      </p:sp>
      <p:sp>
        <p:nvSpPr>
          <p:cNvPr id="192" name="Google Shape;19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Look at what the three mistakes above have in common. Outsourcing judgment to strangers online, treating one flare as the whole future, treating a child’s body as a mirror for a parent’s fear: every one of these is a decision made from fear rather than from what’s actually true in front of you. Fear, when it’s driving, is always operating from a sense of lack: not enough safety, not enough certainty, not enough control. Decisions made from lack tend to produce more lack. Cut a food out of fear rather than evidence, and the list of safe foods gets smaller, not the fear. Restrict a child’s world to protect them from an imagined worst case, and the world left for them to grow up in gets smaller too, not safer. The outcome mirrors the starting point. A decision rooted in scarcity produces a scarcer life, even when the intention behind it was protective. None of this argues for recklessness. A food confirmed to cause anaphylaxis stays off the table. That’s evidence, not fear. The distinction is which one is actually steering: what you know, or what you’re afraid of. That’s the bridge into mindfulness. Presence is what lets you tell the two apart, in the moment, before the decision gets made.</a:t>
            </a:r>
            <a:endParaRPr/>
          </a:p>
        </p:txBody>
      </p:sp>
      <p:sp>
        <p:nvSpPr>
          <p:cNvPr id="207" name="Google Shape;20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Prevention only goes so far once you’re already inside the cycle. This is where mindfulness comes in.</a:t>
            </a:r>
            <a:endParaRPr/>
          </a:p>
        </p:txBody>
      </p:sp>
      <p:sp>
        <p:nvSpPr>
          <p:cNvPr id="223" name="Google Shape;22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Prevention only goes so far once you’re already inside the cycle. This is where mindfulness comes in. It doesn’t replace medical care. It gives you a way to meet the fight or flight response you just read about, instead of being run by it. Mindfulness is the practice of noticing what’s happening in your body and mind, right now, without immediately reacting to it or judging it. For food fear specifically, that means noticing the alarm bells, the racing heart, the tight stomach, the urge to say no before you’ve even looked at the plate, as information rather than as a command.</a:t>
            </a:r>
            <a:endParaRPr/>
          </a:p>
        </p:txBody>
      </p:sp>
      <p:sp>
        <p:nvSpPr>
          <p:cNvPr id="233" name="Google Shape;23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Mindful eating takes that same noticing and applies it to food specifically. It means paying attention to hunger, fullness, taste, and how your body responds, without the running commentary of good food or bad food. For most people, mindful eating rests on one assumption: that the body’s signals can be trusted once old habits and diet rules stop getting in the way. With MCAS, that assumption needs an asterisk. Some of what your body tells you during or after a meal is completely trustworthy. Some of it might be a genuine reaction. In the moment, the two can feel identical. Nobody in this room needs to eat through a reaction to prove they’ve healed their relationship with food. Mindful eating here means getting quiet enough to notice which signal you’re dealing with, then pairing that noticing with the tools already covered: the </a:t>
            </a:r>
            <a:endParaRPr/>
          </a:p>
          <a:p>
            <a:pPr marL="0" lvl="0" indent="0" algn="l" rtl="0">
              <a:spcBef>
                <a:spcPts val="0"/>
              </a:spcBef>
              <a:spcAft>
                <a:spcPts val="0"/>
              </a:spcAft>
              <a:buNone/>
            </a:pPr>
            <a:endParaRPr/>
          </a:p>
          <a:p>
            <a:pPr marL="0" lvl="0" indent="0" algn="l" rtl="0">
              <a:spcBef>
                <a:spcPts val="0"/>
              </a:spcBef>
              <a:spcAft>
                <a:spcPts val="0"/>
              </a:spcAft>
              <a:buNone/>
            </a:pPr>
            <a:r>
              <a:rPr lang="en-US" sz="1600">
                <a:solidFill>
                  <a:srgbClr val="2B2B2B"/>
                </a:solidFill>
              </a:rPr>
              <a:t>(Mindful eating is not another diet, a weight loss strategy, not about food but our </a:t>
            </a:r>
            <a:r>
              <a:rPr lang="en-US" sz="1600" i="1">
                <a:solidFill>
                  <a:srgbClr val="2B2B2B"/>
                </a:solidFill>
              </a:rPr>
              <a:t>relationship </a:t>
            </a:r>
            <a:r>
              <a:rPr lang="en-US" sz="1600">
                <a:solidFill>
                  <a:srgbClr val="2B2B2B"/>
                </a:solidFill>
              </a:rPr>
              <a:t>with it). </a:t>
            </a:r>
            <a:r>
              <a:rPr lang="en-US"/>
              <a:t>reintroduction process, the symptom diary, working with your team.</a:t>
            </a:r>
            <a:endParaRPr/>
          </a:p>
        </p:txBody>
      </p:sp>
      <p:sp>
        <p:nvSpPr>
          <p:cNvPr id="247" name="Google Shape;24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There’s a Buddhist teaching that fits well here.</a:t>
            </a:r>
            <a:endParaRPr/>
          </a:p>
        </p:txBody>
      </p:sp>
      <p:sp>
        <p:nvSpPr>
          <p:cNvPr id="260" name="Google Shape;26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There’s a Buddhist teaching that fits well here. The first arrow is the pain itself. For you, that might be the physical reaction, the stomach pain, the hives, the fatigue that follows a flare. That arrow sits mostly outside your control. It happens, and no amount of mindfulness prevents a genuine mast cell reaction. The second arrow is what gets added on top: the guilt, the catastrophising, the story that starts the moment the first arrow hits, the foods I have to give up now, the trip I’ll never take, the meals I’ll never enjoy again. That second arrow is optional. Not easy to put down, but optional. It’s the one this section is really about.</a:t>
            </a:r>
            <a:endParaRPr/>
          </a:p>
        </p:txBody>
      </p:sp>
      <p:sp>
        <p:nvSpPr>
          <p:cNvPr id="271" name="Google Shape;27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If you’re here as a parent rather than as the person with MCAS, your two arrows look slightly different. The first arrow is still your child’s reaction, still outside your control. The second arrow becomes yours: the guilt over what you fed them, the hypervigilance that creeps into every future meal, the catastrophising about a future you haven’t reached yet. Naming that difference is worth doing, because a parent’s second arrow can leave as much of a mark on a child’s relationship with food as the first arrow did.</a:t>
            </a:r>
            <a:endParaRPr/>
          </a:p>
        </p:txBody>
      </p:sp>
      <p:sp>
        <p:nvSpPr>
          <p:cNvPr id="287" name="Google Shape;28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3f8936a6d54_2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3f8936a6d54_2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4" name="Google Shape;304;g3f8936a6d54_2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f8936a6d54_2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3f8936a6d54_2_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g3f8936a6d54_2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Thank you. Open up for questions and discussion.</a:t>
            </a:r>
            <a:endParaRPr/>
          </a:p>
        </p:txBody>
      </p:sp>
      <p:sp>
        <p:nvSpPr>
          <p:cNvPr id="320" name="Google Shape;320;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f8936a6d54_2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f8936a6d54_2_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g3f8936a6d54_2_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B6D7A8"/>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
        <p:cNvGrpSpPr/>
        <p:nvPr/>
      </p:nvGrpSpPr>
      <p:grpSpPr>
        <a:xfrm>
          <a:off x="0" y="0"/>
          <a:ext cx="0" cy="0"/>
          <a:chOff x="0" y="0"/>
          <a:chExt cx="0" cy="0"/>
        </a:xfrm>
      </p:grpSpPr>
      <p:sp>
        <p:nvSpPr>
          <p:cNvPr id="16" name="Google Shape;16;p1"/>
          <p:cNvSpPr/>
          <p:nvPr/>
        </p:nvSpPr>
        <p:spPr>
          <a:xfrm>
            <a:off x="731495" y="1310135"/>
            <a:ext cx="10698600" cy="10974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4600"/>
              <a:buFont typeface="Cambria"/>
              <a:buNone/>
            </a:pPr>
            <a:r>
              <a:rPr lang="en-US" sz="4600" b="1" i="0" u="none" strike="noStrike" cap="none">
                <a:solidFill>
                  <a:srgbClr val="FFFFFF"/>
                </a:solidFill>
                <a:latin typeface="Cambria"/>
                <a:ea typeface="Cambria"/>
                <a:cs typeface="Cambria"/>
                <a:sym typeface="Cambria"/>
              </a:rPr>
              <a:t>Food </a:t>
            </a:r>
            <a:r>
              <a:rPr lang="en-US" sz="4600" b="1">
                <a:solidFill>
                  <a:srgbClr val="FFFFFF"/>
                </a:solidFill>
                <a:latin typeface="Cambria"/>
                <a:ea typeface="Cambria"/>
                <a:cs typeface="Cambria"/>
                <a:sym typeface="Cambria"/>
              </a:rPr>
              <a:t>F</a:t>
            </a:r>
            <a:r>
              <a:rPr lang="en-US" sz="4600" b="1" i="0" u="none" strike="noStrike" cap="none">
                <a:solidFill>
                  <a:srgbClr val="FFFFFF"/>
                </a:solidFill>
                <a:latin typeface="Cambria"/>
                <a:ea typeface="Cambria"/>
                <a:cs typeface="Cambria"/>
                <a:sym typeface="Cambria"/>
              </a:rPr>
              <a:t>ear </a:t>
            </a:r>
            <a:r>
              <a:rPr lang="en-US" sz="4600" b="1">
                <a:solidFill>
                  <a:srgbClr val="FFFFFF"/>
                </a:solidFill>
                <a:latin typeface="Cambria"/>
                <a:ea typeface="Cambria"/>
                <a:cs typeface="Cambria"/>
                <a:sym typeface="Cambria"/>
              </a:rPr>
              <a:t>I</a:t>
            </a:r>
            <a:r>
              <a:rPr lang="en-US" sz="4600" b="1" i="0" u="none" strike="noStrike" cap="none">
                <a:solidFill>
                  <a:srgbClr val="FFFFFF"/>
                </a:solidFill>
                <a:latin typeface="Cambria"/>
                <a:ea typeface="Cambria"/>
                <a:cs typeface="Cambria"/>
                <a:sym typeface="Cambria"/>
              </a:rPr>
              <a:t>n MCAS</a:t>
            </a:r>
            <a:endParaRPr sz="4600" b="0" i="0" u="none" strike="noStrike" cap="none">
              <a:solidFill>
                <a:schemeClr val="dk1"/>
              </a:solidFill>
              <a:latin typeface="Calibri"/>
              <a:ea typeface="Calibri"/>
              <a:cs typeface="Calibri"/>
              <a:sym typeface="Calibri"/>
            </a:endParaRPr>
          </a:p>
        </p:txBody>
      </p:sp>
      <p:sp>
        <p:nvSpPr>
          <p:cNvPr id="17" name="Google Shape;17;p1"/>
          <p:cNvSpPr/>
          <p:nvPr/>
        </p:nvSpPr>
        <p:spPr>
          <a:xfrm>
            <a:off x="1188720" y="3063240"/>
            <a:ext cx="9784080" cy="64008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5F5F0"/>
              </a:buClr>
              <a:buSzPts val="1900"/>
              <a:buFont typeface="Calibri"/>
              <a:buNone/>
            </a:pPr>
            <a:r>
              <a:rPr lang="en-US" sz="2700" b="1" i="1" u="none" strike="noStrike" cap="none">
                <a:solidFill>
                  <a:schemeClr val="dk1"/>
                </a:solidFill>
                <a:latin typeface="Calibri"/>
                <a:ea typeface="Calibri"/>
                <a:cs typeface="Calibri"/>
                <a:sym typeface="Calibri"/>
              </a:rPr>
              <a:t>Understanding it, preventing it, and finding your way back to food</a:t>
            </a:r>
            <a:endParaRPr sz="2700" b="1" i="1" u="none" strike="noStrike" cap="none">
              <a:solidFill>
                <a:schemeClr val="dk1"/>
              </a:solidFill>
              <a:latin typeface="Calibri"/>
              <a:ea typeface="Calibri"/>
              <a:cs typeface="Calibri"/>
              <a:sym typeface="Calibri"/>
            </a:endParaRPr>
          </a:p>
        </p:txBody>
      </p:sp>
      <p:sp>
        <p:nvSpPr>
          <p:cNvPr id="18" name="Google Shape;18;p1"/>
          <p:cNvSpPr/>
          <p:nvPr/>
        </p:nvSpPr>
        <p:spPr>
          <a:xfrm>
            <a:off x="2194560" y="5623560"/>
            <a:ext cx="7772400" cy="685800"/>
          </a:xfrm>
          <a:prstGeom prst="roundRect">
            <a:avLst>
              <a:gd name="adj" fmla="val 13333"/>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2377440" y="5623560"/>
            <a:ext cx="7406700" cy="6858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7FA69B"/>
              </a:buClr>
              <a:buSzPts val="1350"/>
              <a:buFont typeface="Calibri"/>
              <a:buNone/>
            </a:pPr>
            <a:r>
              <a:rPr lang="en-US" sz="1350" b="0" i="0" u="sng" strike="noStrike" cap="none">
                <a:solidFill>
                  <a:schemeClr val="dk1"/>
                </a:solidFill>
                <a:latin typeface="Calibri"/>
                <a:ea typeface="Calibri"/>
                <a:cs typeface="Calibri"/>
                <a:sym typeface="Calibri"/>
              </a:rPr>
              <a:t>28 September  ·  For those living with MCAS, and for parents supporting a child with MCAS</a:t>
            </a:r>
            <a:endParaRPr sz="1350" b="0" i="0" u="sng" strike="noStrike" cap="none">
              <a:solidFill>
                <a:schemeClr val="dk1"/>
              </a:solidFill>
              <a:latin typeface="Calibri"/>
              <a:ea typeface="Calibri"/>
              <a:cs typeface="Calibri"/>
              <a:sym typeface="Calibri"/>
            </a:endParaRPr>
          </a:p>
        </p:txBody>
      </p:sp>
      <p:sp>
        <p:nvSpPr>
          <p:cNvPr id="20" name="Google Shape;20;p1"/>
          <p:cNvSpPr txBox="1"/>
          <p:nvPr/>
        </p:nvSpPr>
        <p:spPr>
          <a:xfrm>
            <a:off x="1111775" y="3953075"/>
            <a:ext cx="10698600" cy="93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latin typeface="Calibri"/>
                <a:ea typeface="Calibri"/>
                <a:cs typeface="Calibri"/>
                <a:sym typeface="Calibri"/>
              </a:rPr>
              <a:t>Alison Holloway - The Unexpected Dietitian and Nishti Udeh - Nishti’s Choice</a:t>
            </a:r>
            <a:endParaRPr sz="2400">
              <a:latin typeface="Calibri"/>
              <a:ea typeface="Calibri"/>
              <a:cs typeface="Calibri"/>
              <a:sym typeface="Calibri"/>
            </a:endParaRPr>
          </a:p>
        </p:txBody>
      </p:sp>
      <p:pic>
        <p:nvPicPr>
          <p:cNvPr id="21" name="Google Shape;21;p1"/>
          <p:cNvPicPr preferRelativeResize="0"/>
          <p:nvPr/>
        </p:nvPicPr>
        <p:blipFill rotWithShape="1">
          <a:blip r:embed="rId3">
            <a:alphaModFix/>
          </a:blip>
          <a:srcRect l="18352" t="34015" r="60587" b="55335"/>
          <a:stretch/>
        </p:blipFill>
        <p:spPr>
          <a:xfrm>
            <a:off x="221750" y="5971100"/>
            <a:ext cx="1155476" cy="730401"/>
          </a:xfrm>
          <a:prstGeom prst="rect">
            <a:avLst/>
          </a:prstGeom>
          <a:noFill/>
          <a:ln>
            <a:noFill/>
          </a:ln>
        </p:spPr>
      </p:pic>
      <p:pic>
        <p:nvPicPr>
          <p:cNvPr id="22" name="Google Shape;22;p1" title="MCAS KIDS LOGO - 1.png"/>
          <p:cNvPicPr preferRelativeResize="0"/>
          <p:nvPr/>
        </p:nvPicPr>
        <p:blipFill>
          <a:blip r:embed="rId4">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sp>
        <p:nvSpPr>
          <p:cNvPr id="28" name="Google Shape;28;p2"/>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What is food fear?</a:t>
            </a:r>
            <a:endParaRPr sz="3000" b="0" i="0" u="none" strike="noStrike" cap="none">
              <a:solidFill>
                <a:schemeClr val="dk1"/>
              </a:solidFill>
              <a:latin typeface="Calibri"/>
              <a:ea typeface="Calibri"/>
              <a:cs typeface="Calibri"/>
              <a:sym typeface="Calibri"/>
            </a:endParaRPr>
          </a:p>
        </p:txBody>
      </p:sp>
      <p:sp>
        <p:nvSpPr>
          <p:cNvPr id="29" name="Google Shape;29;p2"/>
          <p:cNvSpPr/>
          <p:nvPr/>
        </p:nvSpPr>
        <p:spPr>
          <a:xfrm>
            <a:off x="640080" y="1600200"/>
            <a:ext cx="10881360" cy="118872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2B2B2B"/>
              </a:buClr>
              <a:buSzPts val="1750"/>
              <a:buFont typeface="Calibri"/>
              <a:buNone/>
            </a:pPr>
            <a:r>
              <a:rPr lang="en-US" sz="2150" b="0" i="0" u="none" strike="noStrike" cap="none">
                <a:solidFill>
                  <a:srgbClr val="2B2B2B"/>
                </a:solidFill>
                <a:latin typeface="Calibri"/>
                <a:ea typeface="Calibri"/>
                <a:cs typeface="Calibri"/>
                <a:sym typeface="Calibri"/>
              </a:rPr>
              <a:t>Food fear is more than simply disliking a food or wondering whether it might agree with you. It is when eating a particular food, or trying something unfamiliar, starts to feel genuinely unsafe or threatening.</a:t>
            </a:r>
            <a:endParaRPr sz="2150" b="0" i="0" u="none" strike="noStrike" cap="none">
              <a:solidFill>
                <a:srgbClr val="2B2B2B"/>
              </a:solidFill>
              <a:latin typeface="Calibri"/>
              <a:ea typeface="Calibri"/>
              <a:cs typeface="Calibri"/>
              <a:sym typeface="Calibri"/>
            </a:endParaRPr>
          </a:p>
          <a:p>
            <a:pPr marL="0" marR="0" lvl="0" indent="0" algn="l" rtl="0">
              <a:lnSpc>
                <a:spcPct val="115000"/>
              </a:lnSpc>
              <a:spcBef>
                <a:spcPts val="0"/>
              </a:spcBef>
              <a:spcAft>
                <a:spcPts val="0"/>
              </a:spcAft>
              <a:buClr>
                <a:srgbClr val="2B2B2B"/>
              </a:buClr>
              <a:buSzPts val="1750"/>
              <a:buFont typeface="Calibri"/>
              <a:buNone/>
            </a:pPr>
            <a:endParaRPr sz="1750">
              <a:solidFill>
                <a:srgbClr val="2B2B2B"/>
              </a:solidFill>
              <a:latin typeface="Calibri"/>
              <a:ea typeface="Calibri"/>
              <a:cs typeface="Calibri"/>
              <a:sym typeface="Calibri"/>
            </a:endParaRPr>
          </a:p>
        </p:txBody>
      </p:sp>
      <p:sp>
        <p:nvSpPr>
          <p:cNvPr id="30" name="Google Shape;30;p2"/>
          <p:cNvSpPr/>
          <p:nvPr/>
        </p:nvSpPr>
        <p:spPr>
          <a:xfrm>
            <a:off x="822960" y="2880360"/>
            <a:ext cx="9875520" cy="100584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en-US" sz="2100" b="1">
                <a:solidFill>
                  <a:schemeClr val="dk1"/>
                </a:solidFill>
                <a:latin typeface="Calibri"/>
                <a:ea typeface="Calibri"/>
                <a:cs typeface="Calibri"/>
                <a:sym typeface="Calibri"/>
              </a:rPr>
              <a:t>The body’s threat response can become activated</a:t>
            </a:r>
            <a:endParaRPr sz="2100" b="1">
              <a:solidFill>
                <a:schemeClr val="dk1"/>
              </a:solidFill>
              <a:latin typeface="Calibri"/>
              <a:ea typeface="Calibri"/>
              <a:cs typeface="Calibri"/>
              <a:sym typeface="Calibri"/>
            </a:endParaRPr>
          </a:p>
          <a:p>
            <a:pPr marL="457200" lvl="0" indent="-361950" algn="l" rtl="0">
              <a:lnSpc>
                <a:spcPct val="115000"/>
              </a:lnSpc>
              <a:spcBef>
                <a:spcPts val="1200"/>
              </a:spcBef>
              <a:spcAft>
                <a:spcPts val="0"/>
              </a:spcAft>
              <a:buClr>
                <a:schemeClr val="dk1"/>
              </a:buClr>
              <a:buSzPts val="2100"/>
              <a:buFont typeface="Calibri"/>
              <a:buChar char="●"/>
            </a:pPr>
            <a:r>
              <a:rPr lang="en-US" sz="2100">
                <a:solidFill>
                  <a:schemeClr val="dk1"/>
                </a:solidFill>
                <a:latin typeface="Calibri"/>
                <a:ea typeface="Calibri"/>
                <a:cs typeface="Calibri"/>
                <a:sym typeface="Calibri"/>
              </a:rPr>
              <a:t>The fight-or-flight response kicks in, which can cause nausea, shaking, dizziness or palpitations.</a:t>
            </a:r>
            <a:endParaRPr sz="2100">
              <a:solidFill>
                <a:schemeClr val="dk1"/>
              </a:solidFill>
              <a:latin typeface="Calibri"/>
              <a:ea typeface="Calibri"/>
              <a:cs typeface="Calibri"/>
              <a:sym typeface="Calibri"/>
            </a:endParaRPr>
          </a:p>
          <a:p>
            <a:pPr marL="457200" marR="0" lvl="0" indent="0" algn="l" rtl="0">
              <a:spcBef>
                <a:spcPts val="1200"/>
              </a:spcBef>
              <a:spcAft>
                <a:spcPts val="0"/>
              </a:spcAft>
              <a:buNone/>
            </a:pPr>
            <a:endParaRPr sz="1700">
              <a:solidFill>
                <a:srgbClr val="2B2B2B"/>
              </a:solidFill>
              <a:latin typeface="Calibri"/>
              <a:ea typeface="Calibri"/>
              <a:cs typeface="Calibri"/>
              <a:sym typeface="Calibri"/>
            </a:endParaRPr>
          </a:p>
        </p:txBody>
      </p:sp>
      <p:sp>
        <p:nvSpPr>
          <p:cNvPr id="31" name="Google Shape;31;p2"/>
          <p:cNvSpPr/>
          <p:nvPr/>
        </p:nvSpPr>
        <p:spPr>
          <a:xfrm>
            <a:off x="640080" y="4599500"/>
            <a:ext cx="10881300" cy="1371600"/>
          </a:xfrm>
          <a:prstGeom prst="roundRect">
            <a:avLst>
              <a:gd name="adj" fmla="val 6000"/>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1005840" y="4599500"/>
            <a:ext cx="10149900" cy="1371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1650"/>
              <a:buFont typeface="Calibri"/>
              <a:buNone/>
            </a:pPr>
            <a:r>
              <a:rPr lang="en-US" sz="1650" b="0" i="1" u="none" strike="noStrike" cap="none">
                <a:solidFill>
                  <a:srgbClr val="1E3D3A"/>
                </a:solidFill>
                <a:latin typeface="Calibri"/>
                <a:ea typeface="Calibri"/>
                <a:cs typeface="Calibri"/>
                <a:sym typeface="Calibri"/>
              </a:rPr>
              <a:t>F</a:t>
            </a:r>
            <a:r>
              <a:rPr lang="en-US" sz="2050" b="0" i="1" u="none" strike="noStrike" cap="none">
                <a:solidFill>
                  <a:srgbClr val="1E3D3A"/>
                </a:solidFill>
                <a:latin typeface="Calibri"/>
                <a:ea typeface="Calibri"/>
                <a:cs typeface="Calibri"/>
                <a:sym typeface="Calibri"/>
              </a:rPr>
              <a:t>or those of you dealing with MCAS alongside PoTS or dysautonomia: the symptoms of the fear and the symptoms of the illness already overlap, which makes this harder to untangle.</a:t>
            </a:r>
            <a:endParaRPr sz="2050" b="0" i="0" u="none" strike="noStrike" cap="none">
              <a:solidFill>
                <a:schemeClr val="dk1"/>
              </a:solidFill>
              <a:latin typeface="Calibri"/>
              <a:ea typeface="Calibri"/>
              <a:cs typeface="Calibri"/>
              <a:sym typeface="Calibri"/>
            </a:endParaRPr>
          </a:p>
        </p:txBody>
      </p:sp>
      <p:pic>
        <p:nvPicPr>
          <p:cNvPr id="33" name="Google Shape;33;p2"/>
          <p:cNvPicPr preferRelativeResize="0"/>
          <p:nvPr/>
        </p:nvPicPr>
        <p:blipFill rotWithShape="1">
          <a:blip r:embed="rId3">
            <a:alphaModFix/>
          </a:blip>
          <a:srcRect l="18352" t="34015" r="60587" b="55335"/>
          <a:stretch/>
        </p:blipFill>
        <p:spPr>
          <a:xfrm>
            <a:off x="221750" y="5971100"/>
            <a:ext cx="1155476" cy="730401"/>
          </a:xfrm>
          <a:prstGeom prst="rect">
            <a:avLst/>
          </a:prstGeom>
          <a:noFill/>
          <a:ln>
            <a:noFill/>
          </a:ln>
        </p:spPr>
      </p:pic>
      <p:pic>
        <p:nvPicPr>
          <p:cNvPr id="34" name="Google Shape;34;p2" title="MCAS KIDS LOGO - 1.png"/>
          <p:cNvPicPr preferRelativeResize="0"/>
          <p:nvPr/>
        </p:nvPicPr>
        <p:blipFill>
          <a:blip r:embed="rId4">
            <a:alphaModFix/>
          </a:blip>
          <a:stretch>
            <a:fillRect/>
          </a:stretch>
        </p:blipFill>
        <p:spPr>
          <a:xfrm>
            <a:off x="11260650" y="6082825"/>
            <a:ext cx="655325" cy="655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0" name="Google Shape;40;p3"/>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This fear is rational</a:t>
            </a:r>
            <a:endParaRPr sz="3000" b="0" i="0" u="none" strike="noStrike" cap="none">
              <a:solidFill>
                <a:schemeClr val="dk1"/>
              </a:solidFill>
              <a:latin typeface="Calibri"/>
              <a:ea typeface="Calibri"/>
              <a:cs typeface="Calibri"/>
              <a:sym typeface="Calibri"/>
            </a:endParaRPr>
          </a:p>
        </p:txBody>
      </p:sp>
      <p:sp>
        <p:nvSpPr>
          <p:cNvPr id="41" name="Google Shape;41;p3"/>
          <p:cNvSpPr/>
          <p:nvPr/>
        </p:nvSpPr>
        <p:spPr>
          <a:xfrm>
            <a:off x="640080" y="1600200"/>
            <a:ext cx="10881360" cy="7315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B2B2B"/>
              </a:buClr>
              <a:buSzPts val="1750"/>
              <a:buFont typeface="Calibri"/>
              <a:buNone/>
            </a:pPr>
            <a:r>
              <a:rPr lang="en-US" sz="2150" b="0" i="0" u="none" strike="noStrike" cap="none">
                <a:solidFill>
                  <a:srgbClr val="2B2B2B"/>
                </a:solidFill>
                <a:latin typeface="Calibri"/>
                <a:ea typeface="Calibri"/>
                <a:cs typeface="Calibri"/>
                <a:sym typeface="Calibri"/>
              </a:rPr>
              <a:t>When you have a chronic illness like MCAS, where food can genuinely cause symptoms, this fear is rational and normal. It can involve fear of:</a:t>
            </a:r>
            <a:endParaRPr sz="2150" b="0" i="0" u="none" strike="noStrike" cap="none">
              <a:solidFill>
                <a:schemeClr val="dk1"/>
              </a:solidFill>
              <a:latin typeface="Calibri"/>
              <a:ea typeface="Calibri"/>
              <a:cs typeface="Calibri"/>
              <a:sym typeface="Calibri"/>
            </a:endParaRPr>
          </a:p>
        </p:txBody>
      </p:sp>
      <p:sp>
        <p:nvSpPr>
          <p:cNvPr id="42" name="Google Shape;42;p3"/>
          <p:cNvSpPr/>
          <p:nvPr/>
        </p:nvSpPr>
        <p:spPr>
          <a:xfrm>
            <a:off x="644652" y="3063240"/>
            <a:ext cx="3429000" cy="2514600"/>
          </a:xfrm>
          <a:prstGeom prst="roundRect">
            <a:avLst>
              <a:gd name="adj" fmla="val 3273"/>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1947672" y="3355848"/>
            <a:ext cx="822960" cy="822960"/>
          </a:xfrm>
          <a:prstGeom prst="ellipse">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 name="Google Shape;44;p3" descr="preencoded.png"/>
          <p:cNvPicPr preferRelativeResize="0"/>
          <p:nvPr/>
        </p:nvPicPr>
        <p:blipFill rotWithShape="1">
          <a:blip r:embed="rId3">
            <a:alphaModFix/>
          </a:blip>
          <a:srcRect/>
          <a:stretch/>
        </p:blipFill>
        <p:spPr>
          <a:xfrm>
            <a:off x="2169871" y="3578047"/>
            <a:ext cx="378562" cy="378562"/>
          </a:xfrm>
          <a:prstGeom prst="rect">
            <a:avLst/>
          </a:prstGeom>
          <a:noFill/>
          <a:ln>
            <a:noFill/>
          </a:ln>
        </p:spPr>
      </p:pic>
      <p:sp>
        <p:nvSpPr>
          <p:cNvPr id="45" name="Google Shape;45;p3"/>
          <p:cNvSpPr/>
          <p:nvPr/>
        </p:nvSpPr>
        <p:spPr>
          <a:xfrm>
            <a:off x="873252" y="4361688"/>
            <a:ext cx="2971800" cy="105156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1E3D3A"/>
              </a:buClr>
              <a:buSzPts val="1500"/>
              <a:buFont typeface="Calibri"/>
              <a:buNone/>
            </a:pPr>
            <a:r>
              <a:rPr lang="en-US" sz="2000" b="1" i="0" u="none" strike="noStrike" cap="none">
                <a:solidFill>
                  <a:srgbClr val="1E3D3A"/>
                </a:solidFill>
                <a:latin typeface="Calibri"/>
                <a:ea typeface="Calibri"/>
                <a:cs typeface="Calibri"/>
                <a:sym typeface="Calibri"/>
              </a:rPr>
              <a:t>Retrying foods</a:t>
            </a:r>
            <a:endParaRPr sz="20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1E3D3A"/>
              </a:buClr>
              <a:buSzPts val="1500"/>
              <a:buFont typeface="Calibri"/>
              <a:buNone/>
            </a:pPr>
            <a:r>
              <a:rPr lang="en-US" sz="2000" b="1" i="0" u="none" strike="noStrike" cap="none">
                <a:solidFill>
                  <a:srgbClr val="1E3D3A"/>
                </a:solidFill>
                <a:latin typeface="Calibri"/>
                <a:ea typeface="Calibri"/>
                <a:cs typeface="Calibri"/>
                <a:sym typeface="Calibri"/>
              </a:rPr>
              <a:t>previously eliminated</a:t>
            </a:r>
            <a:endParaRPr sz="2000" b="0" i="0" u="none" strike="noStrike" cap="none">
              <a:solidFill>
                <a:schemeClr val="dk1"/>
              </a:solidFill>
              <a:latin typeface="Calibri"/>
              <a:ea typeface="Calibri"/>
              <a:cs typeface="Calibri"/>
              <a:sym typeface="Calibri"/>
            </a:endParaRPr>
          </a:p>
        </p:txBody>
      </p:sp>
      <p:sp>
        <p:nvSpPr>
          <p:cNvPr id="46" name="Google Shape;46;p3"/>
          <p:cNvSpPr/>
          <p:nvPr/>
        </p:nvSpPr>
        <p:spPr>
          <a:xfrm>
            <a:off x="4366260" y="3063240"/>
            <a:ext cx="3429000" cy="2514600"/>
          </a:xfrm>
          <a:prstGeom prst="roundRect">
            <a:avLst>
              <a:gd name="adj" fmla="val 3273"/>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5669280" y="3355848"/>
            <a:ext cx="822960" cy="822960"/>
          </a:xfrm>
          <a:prstGeom prst="ellipse">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 name="Google Shape;48;p3" descr="preencoded.png"/>
          <p:cNvPicPr preferRelativeResize="0"/>
          <p:nvPr/>
        </p:nvPicPr>
        <p:blipFill rotWithShape="1">
          <a:blip r:embed="rId4">
            <a:alphaModFix/>
          </a:blip>
          <a:srcRect/>
          <a:stretch/>
        </p:blipFill>
        <p:spPr>
          <a:xfrm>
            <a:off x="5891479" y="3578047"/>
            <a:ext cx="378562" cy="378562"/>
          </a:xfrm>
          <a:prstGeom prst="rect">
            <a:avLst/>
          </a:prstGeom>
          <a:noFill/>
          <a:ln>
            <a:noFill/>
          </a:ln>
        </p:spPr>
      </p:pic>
      <p:sp>
        <p:nvSpPr>
          <p:cNvPr id="49" name="Google Shape;49;p3"/>
          <p:cNvSpPr/>
          <p:nvPr/>
        </p:nvSpPr>
        <p:spPr>
          <a:xfrm>
            <a:off x="4594860" y="4361688"/>
            <a:ext cx="2971800" cy="105156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1E3D3A"/>
              </a:buClr>
              <a:buSzPts val="1500"/>
              <a:buFont typeface="Calibri"/>
              <a:buNone/>
            </a:pPr>
            <a:r>
              <a:rPr lang="en-US" sz="2000" b="1" i="0" u="none" strike="noStrike" cap="none">
                <a:solidFill>
                  <a:srgbClr val="1E3D3A"/>
                </a:solidFill>
                <a:latin typeface="Calibri"/>
                <a:ea typeface="Calibri"/>
                <a:cs typeface="Calibri"/>
                <a:sym typeface="Calibri"/>
              </a:rPr>
              <a:t>Having another reaction</a:t>
            </a:r>
            <a:endParaRPr sz="20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1E3D3A"/>
              </a:buClr>
              <a:buSzPts val="1500"/>
              <a:buFont typeface="Calibri"/>
              <a:buNone/>
            </a:pPr>
            <a:r>
              <a:rPr lang="en-US" sz="2000" b="1" i="0" u="none" strike="noStrike" cap="none">
                <a:solidFill>
                  <a:srgbClr val="1E3D3A"/>
                </a:solidFill>
                <a:latin typeface="Calibri"/>
                <a:ea typeface="Calibri"/>
                <a:cs typeface="Calibri"/>
                <a:sym typeface="Calibri"/>
              </a:rPr>
              <a:t>that triggers a flare</a:t>
            </a:r>
            <a:endParaRPr sz="2000" b="0" i="0" u="none" strike="noStrike" cap="none">
              <a:solidFill>
                <a:schemeClr val="dk1"/>
              </a:solidFill>
              <a:latin typeface="Calibri"/>
              <a:ea typeface="Calibri"/>
              <a:cs typeface="Calibri"/>
              <a:sym typeface="Calibri"/>
            </a:endParaRPr>
          </a:p>
        </p:txBody>
      </p:sp>
      <p:sp>
        <p:nvSpPr>
          <p:cNvPr id="50" name="Google Shape;50;p3"/>
          <p:cNvSpPr/>
          <p:nvPr/>
        </p:nvSpPr>
        <p:spPr>
          <a:xfrm>
            <a:off x="8087868" y="3063240"/>
            <a:ext cx="3429000" cy="2514600"/>
          </a:xfrm>
          <a:prstGeom prst="roundRect">
            <a:avLst>
              <a:gd name="adj" fmla="val 3273"/>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
          <p:cNvSpPr/>
          <p:nvPr/>
        </p:nvSpPr>
        <p:spPr>
          <a:xfrm>
            <a:off x="9390888" y="3355848"/>
            <a:ext cx="822960" cy="82296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 name="Google Shape;52;p3" descr="preencoded.png"/>
          <p:cNvPicPr preferRelativeResize="0"/>
          <p:nvPr/>
        </p:nvPicPr>
        <p:blipFill rotWithShape="1">
          <a:blip r:embed="rId5">
            <a:alphaModFix/>
          </a:blip>
          <a:srcRect/>
          <a:stretch/>
        </p:blipFill>
        <p:spPr>
          <a:xfrm>
            <a:off x="9613087" y="3578047"/>
            <a:ext cx="378562" cy="378562"/>
          </a:xfrm>
          <a:prstGeom prst="rect">
            <a:avLst/>
          </a:prstGeom>
          <a:noFill/>
          <a:ln>
            <a:noFill/>
          </a:ln>
        </p:spPr>
      </p:pic>
      <p:sp>
        <p:nvSpPr>
          <p:cNvPr id="53" name="Google Shape;53;p3"/>
          <p:cNvSpPr/>
          <p:nvPr/>
        </p:nvSpPr>
        <p:spPr>
          <a:xfrm>
            <a:off x="8316468" y="4361688"/>
            <a:ext cx="2971800" cy="105156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1E3D3A"/>
              </a:buClr>
              <a:buSzPts val="1500"/>
              <a:buFont typeface="Calibri"/>
              <a:buNone/>
            </a:pPr>
            <a:r>
              <a:rPr lang="en-US" sz="2000" b="1" i="0" u="none" strike="noStrike" cap="none">
                <a:solidFill>
                  <a:srgbClr val="1E3D3A"/>
                </a:solidFill>
                <a:latin typeface="Calibri"/>
                <a:ea typeface="Calibri"/>
                <a:cs typeface="Calibri"/>
                <a:sym typeface="Calibri"/>
              </a:rPr>
              <a:t>Anaphylaxis</a:t>
            </a:r>
            <a:endParaRPr sz="20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Clr>
                <a:srgbClr val="1E3D3A"/>
              </a:buClr>
              <a:buSzPts val="1500"/>
              <a:buFont typeface="Calibri"/>
              <a:buNone/>
            </a:pPr>
            <a:r>
              <a:rPr lang="en-US" sz="2000" b="1" i="0" u="none" strike="noStrike" cap="none">
                <a:solidFill>
                  <a:srgbClr val="1E3D3A"/>
                </a:solidFill>
                <a:latin typeface="Calibri"/>
                <a:ea typeface="Calibri"/>
                <a:cs typeface="Calibri"/>
                <a:sym typeface="Calibri"/>
              </a:rPr>
              <a:t>and hospitalisation</a:t>
            </a:r>
            <a:endParaRPr sz="2000" b="0" i="0" u="none" strike="noStrike" cap="none">
              <a:solidFill>
                <a:schemeClr val="dk1"/>
              </a:solidFill>
              <a:latin typeface="Calibri"/>
              <a:ea typeface="Calibri"/>
              <a:cs typeface="Calibri"/>
              <a:sym typeface="Calibri"/>
            </a:endParaRPr>
          </a:p>
        </p:txBody>
      </p:sp>
      <p:pic>
        <p:nvPicPr>
          <p:cNvPr id="54" name="Google Shape;54;p3"/>
          <p:cNvPicPr preferRelativeResize="0"/>
          <p:nvPr/>
        </p:nvPicPr>
        <p:blipFill rotWithShape="1">
          <a:blip r:embed="rId6">
            <a:alphaModFix/>
          </a:blip>
          <a:srcRect l="18352" t="34015" r="60587" b="55335"/>
          <a:stretch/>
        </p:blipFill>
        <p:spPr>
          <a:xfrm>
            <a:off x="221750" y="5971100"/>
            <a:ext cx="1155476" cy="730401"/>
          </a:xfrm>
          <a:prstGeom prst="rect">
            <a:avLst/>
          </a:prstGeom>
          <a:noFill/>
          <a:ln>
            <a:noFill/>
          </a:ln>
        </p:spPr>
      </p:pic>
      <p:pic>
        <p:nvPicPr>
          <p:cNvPr id="55" name="Google Shape;55;p3" title="MCAS KIDS LOGO - 1.png"/>
          <p:cNvPicPr preferRelativeResize="0"/>
          <p:nvPr/>
        </p:nvPicPr>
        <p:blipFill>
          <a:blip r:embed="rId7">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4"/>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2700"/>
              <a:buFont typeface="Cambria"/>
              <a:buNone/>
            </a:pPr>
            <a:r>
              <a:rPr lang="en-US" sz="2700" b="1">
                <a:solidFill>
                  <a:srgbClr val="1E3D3A"/>
                </a:solidFill>
                <a:latin typeface="Cambria"/>
                <a:ea typeface="Cambria"/>
                <a:cs typeface="Cambria"/>
                <a:sym typeface="Cambria"/>
              </a:rPr>
              <a:t>P</a:t>
            </a:r>
            <a:r>
              <a:rPr lang="en-US" sz="2700" b="1" i="0" u="none" strike="noStrike" cap="none">
                <a:solidFill>
                  <a:srgbClr val="1E3D3A"/>
                </a:solidFill>
                <a:latin typeface="Cambria"/>
                <a:ea typeface="Cambria"/>
                <a:cs typeface="Cambria"/>
                <a:sym typeface="Cambria"/>
              </a:rPr>
              <a:t>rotection can become a problem</a:t>
            </a:r>
            <a:endParaRPr sz="2700" b="0" i="0" u="none" strike="noStrike" cap="none">
              <a:solidFill>
                <a:schemeClr val="dk1"/>
              </a:solidFill>
              <a:latin typeface="Calibri"/>
              <a:ea typeface="Calibri"/>
              <a:cs typeface="Calibri"/>
              <a:sym typeface="Calibri"/>
            </a:endParaRPr>
          </a:p>
        </p:txBody>
      </p:sp>
      <p:sp>
        <p:nvSpPr>
          <p:cNvPr id="62" name="Google Shape;62;p4"/>
          <p:cNvSpPr/>
          <p:nvPr/>
        </p:nvSpPr>
        <p:spPr>
          <a:xfrm>
            <a:off x="822960" y="1920240"/>
            <a:ext cx="9966960" cy="2194560"/>
          </a:xfrm>
          <a:prstGeom prst="rect">
            <a:avLst/>
          </a:prstGeom>
          <a:noFill/>
          <a:ln>
            <a:noFill/>
          </a:ln>
        </p:spPr>
        <p:txBody>
          <a:bodyPr spcFirstLastPara="1" wrap="square" lIns="91425" tIns="45700" rIns="91425" bIns="45700" anchor="t" anchorCtr="0">
            <a:noAutofit/>
          </a:bodyPr>
          <a:lstStyle/>
          <a:p>
            <a:pPr marL="228600" marR="0" lvl="0" indent="-254000" algn="l" rtl="0">
              <a:spcBef>
                <a:spcPts val="0"/>
              </a:spcBef>
              <a:spcAft>
                <a:spcPts val="0"/>
              </a:spcAft>
              <a:buClr>
                <a:srgbClr val="2B2B2B"/>
              </a:buClr>
              <a:buSzPts val="2200"/>
              <a:buFont typeface="Calibri"/>
              <a:buChar char="•"/>
            </a:pPr>
            <a:r>
              <a:rPr lang="en-US" sz="2200" b="0" i="0" u="none" strike="noStrike" cap="none">
                <a:solidFill>
                  <a:srgbClr val="2B2B2B"/>
                </a:solidFill>
                <a:latin typeface="Calibri"/>
                <a:ea typeface="Calibri"/>
                <a:cs typeface="Calibri"/>
                <a:sym typeface="Calibri"/>
              </a:rPr>
              <a:t>The protective response starts applying to whole groups of food</a:t>
            </a:r>
            <a:endParaRPr sz="2200" b="0" i="0" u="none" strike="noStrike" cap="none">
              <a:solidFill>
                <a:schemeClr val="dk1"/>
              </a:solidFill>
              <a:latin typeface="Calibri"/>
              <a:ea typeface="Calibri"/>
              <a:cs typeface="Calibri"/>
              <a:sym typeface="Calibri"/>
            </a:endParaRPr>
          </a:p>
          <a:p>
            <a:pPr marL="228600" marR="0" lvl="0" indent="-254000" algn="l" rtl="0">
              <a:spcBef>
                <a:spcPts val="1000"/>
              </a:spcBef>
              <a:spcAft>
                <a:spcPts val="0"/>
              </a:spcAft>
              <a:buClr>
                <a:srgbClr val="2B2B2B"/>
              </a:buClr>
              <a:buSzPts val="2200"/>
              <a:buFont typeface="Calibri"/>
              <a:buChar char="•"/>
            </a:pPr>
            <a:r>
              <a:rPr lang="en-US" sz="2200" b="0" i="0" u="none" strike="noStrike" cap="none">
                <a:solidFill>
                  <a:srgbClr val="2B2B2B"/>
                </a:solidFill>
                <a:latin typeface="Calibri"/>
                <a:ea typeface="Calibri"/>
                <a:cs typeface="Calibri"/>
                <a:sym typeface="Calibri"/>
              </a:rPr>
              <a:t>That leads to increasing restriction, distress, and reduced quality of life</a:t>
            </a:r>
            <a:endParaRPr sz="2200" b="0" i="0" u="none" strike="noStrike" cap="none">
              <a:solidFill>
                <a:schemeClr val="dk1"/>
              </a:solidFill>
              <a:latin typeface="Calibri"/>
              <a:ea typeface="Calibri"/>
              <a:cs typeface="Calibri"/>
              <a:sym typeface="Calibri"/>
            </a:endParaRPr>
          </a:p>
          <a:p>
            <a:pPr marL="228600" marR="0" lvl="0" indent="-254000" algn="l" rtl="0">
              <a:spcBef>
                <a:spcPts val="1000"/>
              </a:spcBef>
              <a:spcAft>
                <a:spcPts val="0"/>
              </a:spcAft>
              <a:buClr>
                <a:srgbClr val="2B2B2B"/>
              </a:buClr>
              <a:buSzPts val="2200"/>
              <a:buFont typeface="Calibri"/>
              <a:buChar char="•"/>
            </a:pPr>
            <a:r>
              <a:rPr lang="en-US" sz="2200" b="0" i="0" u="none" strike="noStrike" cap="none">
                <a:solidFill>
                  <a:srgbClr val="2B2B2B"/>
                </a:solidFill>
                <a:latin typeface="Calibri"/>
                <a:ea typeface="Calibri"/>
                <a:cs typeface="Calibri"/>
                <a:sym typeface="Calibri"/>
              </a:rPr>
              <a:t>Eating becomes connected to pain and distress, rather than nourishment, joy, and social connection</a:t>
            </a:r>
            <a:endParaRPr sz="2200" b="0" i="0" u="none" strike="noStrike" cap="none">
              <a:solidFill>
                <a:schemeClr val="dk1"/>
              </a:solidFill>
              <a:latin typeface="Calibri"/>
              <a:ea typeface="Calibri"/>
              <a:cs typeface="Calibri"/>
              <a:sym typeface="Calibri"/>
            </a:endParaRPr>
          </a:p>
        </p:txBody>
      </p:sp>
      <p:sp>
        <p:nvSpPr>
          <p:cNvPr id="63" name="Google Shape;63;p4"/>
          <p:cNvSpPr/>
          <p:nvPr/>
        </p:nvSpPr>
        <p:spPr>
          <a:xfrm>
            <a:off x="640080" y="4480560"/>
            <a:ext cx="10881360" cy="914400"/>
          </a:xfrm>
          <a:prstGeom prst="roundRect">
            <a:avLst>
              <a:gd name="adj" fmla="val 9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4"/>
          <p:cNvSpPr/>
          <p:nvPr/>
        </p:nvSpPr>
        <p:spPr>
          <a:xfrm>
            <a:off x="1005840" y="4480560"/>
            <a:ext cx="10149840" cy="9144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E3D3A"/>
              </a:buClr>
              <a:buSzPts val="2000"/>
              <a:buFont typeface="Calibri"/>
              <a:buNone/>
            </a:pPr>
            <a:r>
              <a:rPr lang="en-US" sz="2400" b="1" u="none" strike="noStrike" cap="none">
                <a:solidFill>
                  <a:srgbClr val="1E3D3A"/>
                </a:solidFill>
                <a:latin typeface="Calibri"/>
                <a:ea typeface="Calibri"/>
                <a:cs typeface="Calibri"/>
                <a:sym typeface="Calibri"/>
              </a:rPr>
              <a:t>The body and mind remember this</a:t>
            </a:r>
            <a:endParaRPr sz="2400" b="0" u="none" strike="noStrike" cap="none">
              <a:solidFill>
                <a:schemeClr val="dk1"/>
              </a:solidFill>
              <a:latin typeface="Calibri"/>
              <a:ea typeface="Calibri"/>
              <a:cs typeface="Calibri"/>
              <a:sym typeface="Calibri"/>
            </a:endParaRPr>
          </a:p>
        </p:txBody>
      </p:sp>
      <p:pic>
        <p:nvPicPr>
          <p:cNvPr id="65" name="Google Shape;65;p4"/>
          <p:cNvPicPr preferRelativeResize="0"/>
          <p:nvPr/>
        </p:nvPicPr>
        <p:blipFill rotWithShape="1">
          <a:blip r:embed="rId3">
            <a:alphaModFix/>
          </a:blip>
          <a:srcRect l="18352" t="34015" r="60587" b="55335"/>
          <a:stretch/>
        </p:blipFill>
        <p:spPr>
          <a:xfrm>
            <a:off x="221750" y="5971100"/>
            <a:ext cx="1155476" cy="730401"/>
          </a:xfrm>
          <a:prstGeom prst="rect">
            <a:avLst/>
          </a:prstGeom>
          <a:noFill/>
          <a:ln>
            <a:noFill/>
          </a:ln>
        </p:spPr>
      </p:pic>
      <p:pic>
        <p:nvPicPr>
          <p:cNvPr id="66" name="Google Shape;66;p4" title="MCAS KIDS LOGO - 1.png"/>
          <p:cNvPicPr preferRelativeResize="0"/>
          <p:nvPr/>
        </p:nvPicPr>
        <p:blipFill>
          <a:blip r:embed="rId4">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5"/>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The food fear cycle</a:t>
            </a:r>
            <a:endParaRPr sz="3000" b="0" i="0" u="none" strike="noStrike" cap="none">
              <a:solidFill>
                <a:schemeClr val="dk1"/>
              </a:solidFill>
              <a:latin typeface="Calibri"/>
              <a:ea typeface="Calibri"/>
              <a:cs typeface="Calibri"/>
              <a:sym typeface="Calibri"/>
            </a:endParaRPr>
          </a:p>
        </p:txBody>
      </p:sp>
      <p:pic>
        <p:nvPicPr>
          <p:cNvPr id="73" name="Google Shape;73;p5"/>
          <p:cNvPicPr preferRelativeResize="0"/>
          <p:nvPr/>
        </p:nvPicPr>
        <p:blipFill rotWithShape="1">
          <a:blip r:embed="rId3">
            <a:alphaModFix/>
          </a:blip>
          <a:srcRect l="14286" t="19814" r="14286" b="20234"/>
          <a:stretch/>
        </p:blipFill>
        <p:spPr>
          <a:xfrm>
            <a:off x="4297200" y="-403925"/>
            <a:ext cx="7059226" cy="7406350"/>
          </a:xfrm>
          <a:prstGeom prst="rect">
            <a:avLst/>
          </a:prstGeom>
          <a:noFill/>
          <a:ln>
            <a:noFill/>
          </a:ln>
        </p:spPr>
      </p:pic>
      <p:sp>
        <p:nvSpPr>
          <p:cNvPr id="74" name="Google Shape;74;p5"/>
          <p:cNvSpPr txBox="1"/>
          <p:nvPr/>
        </p:nvSpPr>
        <p:spPr>
          <a:xfrm>
            <a:off x="908725" y="1442800"/>
            <a:ext cx="3091800" cy="868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100"/>
              <a:t>The aim is to interrupt the cycle at any point. </a:t>
            </a:r>
            <a:endParaRPr sz="2100"/>
          </a:p>
        </p:txBody>
      </p:sp>
      <p:sp>
        <p:nvSpPr>
          <p:cNvPr id="75" name="Google Shape;75;p5"/>
          <p:cNvSpPr txBox="1"/>
          <p:nvPr/>
        </p:nvSpPr>
        <p:spPr>
          <a:xfrm>
            <a:off x="1002475" y="2455950"/>
            <a:ext cx="2904300" cy="187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a:solidFill>
                  <a:schemeClr val="dk1"/>
                </a:solidFill>
              </a:rPr>
              <a:t>Small changes that; </a:t>
            </a:r>
            <a:endParaRPr sz="2100">
              <a:solidFill>
                <a:schemeClr val="dk1"/>
              </a:solidFill>
            </a:endParaRPr>
          </a:p>
          <a:p>
            <a:pPr marL="457200" lvl="0" indent="-361950" algn="l" rtl="0">
              <a:spcBef>
                <a:spcPts val="0"/>
              </a:spcBef>
              <a:spcAft>
                <a:spcPts val="0"/>
              </a:spcAft>
              <a:buClr>
                <a:schemeClr val="dk1"/>
              </a:buClr>
              <a:buSzPts val="2100"/>
              <a:buChar char="●"/>
            </a:pPr>
            <a:r>
              <a:rPr lang="en-US" sz="2100">
                <a:solidFill>
                  <a:schemeClr val="dk1"/>
                </a:solidFill>
              </a:rPr>
              <a:t>increase safety </a:t>
            </a:r>
            <a:endParaRPr sz="2100">
              <a:solidFill>
                <a:schemeClr val="dk1"/>
              </a:solidFill>
            </a:endParaRPr>
          </a:p>
          <a:p>
            <a:pPr marL="457200" lvl="0" indent="-361950" algn="l" rtl="0">
              <a:spcBef>
                <a:spcPts val="0"/>
              </a:spcBef>
              <a:spcAft>
                <a:spcPts val="0"/>
              </a:spcAft>
              <a:buClr>
                <a:schemeClr val="dk1"/>
              </a:buClr>
              <a:buSzPts val="2100"/>
              <a:buChar char="●"/>
            </a:pPr>
            <a:r>
              <a:rPr lang="en-US" sz="2100">
                <a:solidFill>
                  <a:schemeClr val="dk1"/>
                </a:solidFill>
              </a:rPr>
              <a:t>maintain nutrition</a:t>
            </a:r>
            <a:endParaRPr sz="2100">
              <a:solidFill>
                <a:schemeClr val="dk1"/>
              </a:solidFill>
            </a:endParaRPr>
          </a:p>
          <a:p>
            <a:pPr marL="457200" lvl="0" indent="-361950" algn="l" rtl="0">
              <a:spcBef>
                <a:spcPts val="0"/>
              </a:spcBef>
              <a:spcAft>
                <a:spcPts val="0"/>
              </a:spcAft>
              <a:buClr>
                <a:schemeClr val="dk1"/>
              </a:buClr>
              <a:buSzPts val="2100"/>
              <a:buChar char="●"/>
            </a:pPr>
            <a:r>
              <a:rPr lang="en-US" sz="2100">
                <a:solidFill>
                  <a:schemeClr val="dk1"/>
                </a:solidFill>
              </a:rPr>
              <a:t>reduce restriction </a:t>
            </a:r>
            <a:endParaRPr sz="2100">
              <a:solidFill>
                <a:schemeClr val="dk1"/>
              </a:solidFill>
            </a:endParaRPr>
          </a:p>
          <a:p>
            <a:pPr marL="0" lvl="0" indent="0" algn="l" rtl="0">
              <a:spcBef>
                <a:spcPts val="0"/>
              </a:spcBef>
              <a:spcAft>
                <a:spcPts val="0"/>
              </a:spcAft>
              <a:buNone/>
            </a:pPr>
            <a:endParaRPr sz="2100">
              <a:solidFill>
                <a:schemeClr val="dk1"/>
              </a:solidFill>
            </a:endParaRPr>
          </a:p>
          <a:p>
            <a:pPr marL="0" lvl="0" indent="0" algn="l" rtl="0">
              <a:spcBef>
                <a:spcPts val="0"/>
              </a:spcBef>
              <a:spcAft>
                <a:spcPts val="0"/>
              </a:spcAft>
              <a:buNone/>
            </a:pPr>
            <a:r>
              <a:rPr lang="en-US" sz="2100">
                <a:solidFill>
                  <a:schemeClr val="dk1"/>
                </a:solidFill>
              </a:rPr>
              <a:t>Can help prevent it becoming established. </a:t>
            </a:r>
            <a:endParaRPr sz="2100">
              <a:solidFill>
                <a:schemeClr val="dk1"/>
              </a:solidFill>
            </a:endParaRPr>
          </a:p>
          <a:p>
            <a:pPr marL="0" lvl="0" indent="0" algn="l" rtl="0">
              <a:spcBef>
                <a:spcPts val="0"/>
              </a:spcBef>
              <a:spcAft>
                <a:spcPts val="0"/>
              </a:spcAft>
              <a:buNone/>
            </a:pPr>
            <a:endParaRPr/>
          </a:p>
        </p:txBody>
      </p:sp>
      <p:pic>
        <p:nvPicPr>
          <p:cNvPr id="76" name="Google Shape;76;p5"/>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77" name="Google Shape;77;p5"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6"/>
          <p:cNvSpPr/>
          <p:nvPr/>
        </p:nvSpPr>
        <p:spPr>
          <a:xfrm>
            <a:off x="5532120" y="1371600"/>
            <a:ext cx="1188720" cy="118872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 name="Google Shape;84;p6" descr="preencoded.png"/>
          <p:cNvPicPr preferRelativeResize="0"/>
          <p:nvPr/>
        </p:nvPicPr>
        <p:blipFill rotWithShape="1">
          <a:blip r:embed="rId3">
            <a:alphaModFix/>
          </a:blip>
          <a:srcRect/>
          <a:stretch/>
        </p:blipFill>
        <p:spPr>
          <a:xfrm>
            <a:off x="5853074" y="1692554"/>
            <a:ext cx="546811" cy="546811"/>
          </a:xfrm>
          <a:prstGeom prst="rect">
            <a:avLst/>
          </a:prstGeom>
          <a:noFill/>
          <a:ln>
            <a:noFill/>
          </a:ln>
        </p:spPr>
      </p:pic>
      <p:sp>
        <p:nvSpPr>
          <p:cNvPr id="85" name="Google Shape;85;p6"/>
          <p:cNvSpPr/>
          <p:nvPr/>
        </p:nvSpPr>
        <p:spPr>
          <a:xfrm>
            <a:off x="731520" y="2880360"/>
            <a:ext cx="10698480" cy="118872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3800"/>
              <a:buFont typeface="Cambria"/>
              <a:buNone/>
            </a:pPr>
            <a:r>
              <a:rPr lang="en-US" sz="3800" b="1" i="0" u="none" strike="noStrike" cap="none">
                <a:solidFill>
                  <a:srgbClr val="FFFFFF"/>
                </a:solidFill>
                <a:latin typeface="Cambria"/>
                <a:ea typeface="Cambria"/>
                <a:cs typeface="Cambria"/>
                <a:sym typeface="Cambria"/>
              </a:rPr>
              <a:t>Why does food fear develop in MCAS?</a:t>
            </a:r>
            <a:endParaRPr sz="3800" b="0" i="0" u="none" strike="noStrike" cap="none">
              <a:solidFill>
                <a:schemeClr val="dk1"/>
              </a:solidFill>
              <a:latin typeface="Calibri"/>
              <a:ea typeface="Calibri"/>
              <a:cs typeface="Calibri"/>
              <a:sym typeface="Calibri"/>
            </a:endParaRPr>
          </a:p>
        </p:txBody>
      </p:sp>
      <p:pic>
        <p:nvPicPr>
          <p:cNvPr id="86" name="Google Shape;86;p6"/>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87" name="Google Shape;87;p6"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7"/>
          <p:cNvSpPr/>
          <p:nvPr/>
        </p:nvSpPr>
        <p:spPr>
          <a:xfrm>
            <a:off x="640080" y="502920"/>
            <a:ext cx="731520" cy="731520"/>
          </a:xfrm>
          <a:prstGeom prst="ellipse">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4" name="Google Shape;94;p7"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95" name="Google Shape;95;p7"/>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Unpredictability</a:t>
            </a:r>
            <a:endParaRPr sz="3000" b="0" i="0" u="none" strike="noStrike" cap="none">
              <a:solidFill>
                <a:schemeClr val="dk1"/>
              </a:solidFill>
              <a:latin typeface="Calibri"/>
              <a:ea typeface="Calibri"/>
              <a:cs typeface="Calibri"/>
              <a:sym typeface="Calibri"/>
            </a:endParaRPr>
          </a:p>
        </p:txBody>
      </p:sp>
      <p:sp>
        <p:nvSpPr>
          <p:cNvPr id="96" name="Google Shape;96;p7"/>
          <p:cNvSpPr/>
          <p:nvPr/>
        </p:nvSpPr>
        <p:spPr>
          <a:xfrm>
            <a:off x="640080" y="1645920"/>
            <a:ext cx="10881360" cy="54864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B2B2B"/>
              </a:buClr>
              <a:buSzPts val="1750"/>
              <a:buFont typeface="Calibri"/>
              <a:buNone/>
            </a:pPr>
            <a:r>
              <a:rPr lang="en-US" sz="2150" b="0" i="0" u="none" strike="noStrike" cap="none">
                <a:solidFill>
                  <a:srgbClr val="2B2B2B"/>
                </a:solidFill>
                <a:latin typeface="Calibri"/>
                <a:ea typeface="Calibri"/>
                <a:cs typeface="Calibri"/>
                <a:sym typeface="Calibri"/>
              </a:rPr>
              <a:t>MCAS symptoms can be unpredictable. A person may:</a:t>
            </a:r>
            <a:endParaRPr sz="2150" b="0" i="0" u="none" strike="noStrike" cap="none">
              <a:solidFill>
                <a:schemeClr val="dk1"/>
              </a:solidFill>
              <a:latin typeface="Calibri"/>
              <a:ea typeface="Calibri"/>
              <a:cs typeface="Calibri"/>
              <a:sym typeface="Calibri"/>
            </a:endParaRPr>
          </a:p>
        </p:txBody>
      </p:sp>
      <p:sp>
        <p:nvSpPr>
          <p:cNvPr id="97" name="Google Shape;97;p7"/>
          <p:cNvSpPr/>
          <p:nvPr/>
        </p:nvSpPr>
        <p:spPr>
          <a:xfrm>
            <a:off x="822960" y="2286000"/>
            <a:ext cx="9875520" cy="2103120"/>
          </a:xfrm>
          <a:prstGeom prst="rect">
            <a:avLst/>
          </a:prstGeom>
          <a:noFill/>
          <a:ln>
            <a:noFill/>
          </a:ln>
        </p:spPr>
        <p:txBody>
          <a:bodyPr spcFirstLastPara="1" wrap="square" lIns="91425" tIns="45700" rIns="91425" bIns="45700" anchor="t" anchorCtr="0">
            <a:noAutofit/>
          </a:bodyPr>
          <a:lstStyle/>
          <a:p>
            <a:pPr marL="228600" marR="0" lvl="0" indent="-254000" algn="l" rtl="0">
              <a:spcBef>
                <a:spcPts val="0"/>
              </a:spcBef>
              <a:spcAft>
                <a:spcPts val="0"/>
              </a:spcAft>
              <a:buClr>
                <a:srgbClr val="2B2B2B"/>
              </a:buClr>
              <a:buSzPts val="2150"/>
              <a:buFont typeface="Calibri"/>
              <a:buChar char="•"/>
            </a:pPr>
            <a:r>
              <a:rPr lang="en-US" sz="2150" b="0" i="0" u="none" strike="noStrike" cap="none">
                <a:solidFill>
                  <a:srgbClr val="2B2B2B"/>
                </a:solidFill>
                <a:latin typeface="Calibri"/>
                <a:ea typeface="Calibri"/>
                <a:cs typeface="Calibri"/>
                <a:sym typeface="Calibri"/>
              </a:rPr>
              <a:t>Tolerate a food one day</a:t>
            </a:r>
            <a:endParaRPr sz="2150" b="0" i="0" u="none" strike="noStrike" cap="none">
              <a:solidFill>
                <a:schemeClr val="dk1"/>
              </a:solidFill>
              <a:latin typeface="Calibri"/>
              <a:ea typeface="Calibri"/>
              <a:cs typeface="Calibri"/>
              <a:sym typeface="Calibri"/>
            </a:endParaRPr>
          </a:p>
          <a:p>
            <a:pPr marL="228600" marR="0" lvl="0" indent="-254000" algn="l" rtl="0">
              <a:spcBef>
                <a:spcPts val="1000"/>
              </a:spcBef>
              <a:spcAft>
                <a:spcPts val="0"/>
              </a:spcAft>
              <a:buClr>
                <a:srgbClr val="2B2B2B"/>
              </a:buClr>
              <a:buSzPts val="2150"/>
              <a:buFont typeface="Calibri"/>
              <a:buChar char="•"/>
            </a:pPr>
            <a:r>
              <a:rPr lang="en-US" sz="2150" b="0" i="0" u="none" strike="noStrike" cap="none">
                <a:solidFill>
                  <a:srgbClr val="2B2B2B"/>
                </a:solidFill>
                <a:latin typeface="Calibri"/>
                <a:ea typeface="Calibri"/>
                <a:cs typeface="Calibri"/>
                <a:sym typeface="Calibri"/>
              </a:rPr>
              <a:t>Experience symptoms after it another day</a:t>
            </a:r>
            <a:endParaRPr sz="2150" b="0" i="0" u="none" strike="noStrike" cap="none">
              <a:solidFill>
                <a:schemeClr val="dk1"/>
              </a:solidFill>
              <a:latin typeface="Calibri"/>
              <a:ea typeface="Calibri"/>
              <a:cs typeface="Calibri"/>
              <a:sym typeface="Calibri"/>
            </a:endParaRPr>
          </a:p>
          <a:p>
            <a:pPr marL="228600" marR="0" lvl="0" indent="-254000" algn="l" rtl="0">
              <a:spcBef>
                <a:spcPts val="1000"/>
              </a:spcBef>
              <a:spcAft>
                <a:spcPts val="0"/>
              </a:spcAft>
              <a:buClr>
                <a:srgbClr val="2B2B2B"/>
              </a:buClr>
              <a:buSzPts val="2150"/>
              <a:buFont typeface="Calibri"/>
              <a:buChar char="•"/>
            </a:pPr>
            <a:r>
              <a:rPr lang="en-US" sz="2150" b="0" i="0" u="none" strike="noStrike" cap="none">
                <a:solidFill>
                  <a:srgbClr val="2B2B2B"/>
                </a:solidFill>
                <a:latin typeface="Calibri"/>
                <a:ea typeface="Calibri"/>
                <a:cs typeface="Calibri"/>
                <a:sym typeface="Calibri"/>
              </a:rPr>
              <a:t>Tolerate a small amount but not a larger amount</a:t>
            </a:r>
            <a:endParaRPr sz="2150" b="0" i="0" u="none" strike="noStrike" cap="none">
              <a:solidFill>
                <a:schemeClr val="dk1"/>
              </a:solidFill>
              <a:latin typeface="Calibri"/>
              <a:ea typeface="Calibri"/>
              <a:cs typeface="Calibri"/>
              <a:sym typeface="Calibri"/>
            </a:endParaRPr>
          </a:p>
          <a:p>
            <a:pPr marL="228600" marR="0" lvl="0" indent="-254000" algn="l" rtl="0">
              <a:spcBef>
                <a:spcPts val="1000"/>
              </a:spcBef>
              <a:spcAft>
                <a:spcPts val="0"/>
              </a:spcAft>
              <a:buClr>
                <a:srgbClr val="2B2B2B"/>
              </a:buClr>
              <a:buSzPts val="2150"/>
              <a:buFont typeface="Calibri"/>
              <a:buChar char="•"/>
            </a:pPr>
            <a:r>
              <a:rPr lang="en-US" sz="2150" b="0" i="0" u="none" strike="noStrike" cap="none">
                <a:solidFill>
                  <a:srgbClr val="2B2B2B"/>
                </a:solidFill>
                <a:latin typeface="Calibri"/>
                <a:ea typeface="Calibri"/>
                <a:cs typeface="Calibri"/>
                <a:sym typeface="Calibri"/>
              </a:rPr>
              <a:t>React only when several other triggers are present</a:t>
            </a:r>
            <a:endParaRPr sz="2150" b="0" i="0" u="none" strike="noStrike" cap="none">
              <a:solidFill>
                <a:schemeClr val="dk1"/>
              </a:solidFill>
              <a:latin typeface="Calibri"/>
              <a:ea typeface="Calibri"/>
              <a:cs typeface="Calibri"/>
              <a:sym typeface="Calibri"/>
            </a:endParaRPr>
          </a:p>
        </p:txBody>
      </p:sp>
      <p:sp>
        <p:nvSpPr>
          <p:cNvPr id="98" name="Google Shape;98;p7"/>
          <p:cNvSpPr/>
          <p:nvPr/>
        </p:nvSpPr>
        <p:spPr>
          <a:xfrm>
            <a:off x="640080" y="4709160"/>
            <a:ext cx="10881360" cy="914400"/>
          </a:xfrm>
          <a:prstGeom prst="roundRect">
            <a:avLst>
              <a:gd name="adj" fmla="val 9000"/>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p:nvPr/>
        </p:nvSpPr>
        <p:spPr>
          <a:xfrm>
            <a:off x="1005840" y="4709160"/>
            <a:ext cx="1014984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1700"/>
              <a:buFont typeface="Calibri"/>
              <a:buNone/>
            </a:pPr>
            <a:r>
              <a:rPr lang="en-US" sz="2300">
                <a:solidFill>
                  <a:srgbClr val="1E3D3A"/>
                </a:solidFill>
                <a:latin typeface="Calibri"/>
                <a:ea typeface="Calibri"/>
                <a:cs typeface="Calibri"/>
                <a:sym typeface="Calibri"/>
              </a:rPr>
              <a:t>T</a:t>
            </a:r>
            <a:r>
              <a:rPr lang="en-US" sz="2300" b="0" u="none" strike="noStrike" cap="none">
                <a:solidFill>
                  <a:srgbClr val="1E3D3A"/>
                </a:solidFill>
                <a:latin typeface="Calibri"/>
                <a:ea typeface="Calibri"/>
                <a:cs typeface="Calibri"/>
                <a:sym typeface="Calibri"/>
              </a:rPr>
              <a:t>hat makes it extremely difficult to establish simple rules about what is and isn’t safe.</a:t>
            </a:r>
            <a:endParaRPr sz="2300" b="0" u="none" strike="noStrike" cap="none">
              <a:solidFill>
                <a:schemeClr val="dk1"/>
              </a:solidFill>
              <a:latin typeface="Calibri"/>
              <a:ea typeface="Calibri"/>
              <a:cs typeface="Calibri"/>
              <a:sym typeface="Calibri"/>
            </a:endParaRPr>
          </a:p>
        </p:txBody>
      </p:sp>
      <p:pic>
        <p:nvPicPr>
          <p:cNvPr id="100" name="Google Shape;100;p7"/>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101" name="Google Shape;101;p7"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8"/>
          <p:cNvSpPr/>
          <p:nvPr/>
        </p:nvSpPr>
        <p:spPr>
          <a:xfrm>
            <a:off x="640080" y="502920"/>
            <a:ext cx="731520" cy="731520"/>
          </a:xfrm>
          <a:prstGeom prst="ellipse">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8" name="Google Shape;108;p8"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109" name="Google Shape;109;p8"/>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Symptoms overlap</a:t>
            </a:r>
            <a:endParaRPr sz="3000" b="0" i="0" u="none" strike="noStrike" cap="none">
              <a:solidFill>
                <a:schemeClr val="dk1"/>
              </a:solidFill>
              <a:latin typeface="Calibri"/>
              <a:ea typeface="Calibri"/>
              <a:cs typeface="Calibri"/>
              <a:sym typeface="Calibri"/>
            </a:endParaRPr>
          </a:p>
        </p:txBody>
      </p:sp>
      <p:sp>
        <p:nvSpPr>
          <p:cNvPr id="110" name="Google Shape;110;p8"/>
          <p:cNvSpPr/>
          <p:nvPr/>
        </p:nvSpPr>
        <p:spPr>
          <a:xfrm>
            <a:off x="640080" y="1737360"/>
            <a:ext cx="10881360" cy="109728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2B2B2B"/>
              </a:buClr>
              <a:buSzPts val="1800"/>
              <a:buFont typeface="Calibri"/>
              <a:buNone/>
            </a:pPr>
            <a:r>
              <a:rPr lang="en-US" sz="2100" b="0" i="0" u="none" strike="noStrike" cap="none">
                <a:solidFill>
                  <a:srgbClr val="2B2B2B"/>
                </a:solidFill>
                <a:latin typeface="Calibri"/>
                <a:ea typeface="Calibri"/>
                <a:cs typeface="Calibri"/>
                <a:sym typeface="Calibri"/>
              </a:rPr>
              <a:t>Some symptoms associated with MCAS and connected conditions like PoTS/dysautonomia overlap with symptoms associated with the body’s own stress response.</a:t>
            </a:r>
            <a:endParaRPr sz="2100" b="0" i="0" u="none" strike="noStrike" cap="none">
              <a:solidFill>
                <a:schemeClr val="dk1"/>
              </a:solidFill>
              <a:latin typeface="Calibri"/>
              <a:ea typeface="Calibri"/>
              <a:cs typeface="Calibri"/>
              <a:sym typeface="Calibri"/>
            </a:endParaRPr>
          </a:p>
        </p:txBody>
      </p:sp>
      <p:sp>
        <p:nvSpPr>
          <p:cNvPr id="111" name="Google Shape;111;p8"/>
          <p:cNvSpPr/>
          <p:nvPr/>
        </p:nvSpPr>
        <p:spPr>
          <a:xfrm>
            <a:off x="640080" y="3291840"/>
            <a:ext cx="10881360" cy="1051560"/>
          </a:xfrm>
          <a:prstGeom prst="roundRect">
            <a:avLst>
              <a:gd name="adj" fmla="val 7826"/>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p:nvPr/>
        </p:nvSpPr>
        <p:spPr>
          <a:xfrm>
            <a:off x="1005840" y="3291840"/>
            <a:ext cx="10149840" cy="10515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E3D3A"/>
              </a:buClr>
              <a:buSzPts val="1650"/>
              <a:buFont typeface="Calibri"/>
              <a:buNone/>
            </a:pPr>
            <a:r>
              <a:rPr lang="en-US" sz="2150" b="1" i="0" u="none" strike="noStrike" cap="none">
                <a:solidFill>
                  <a:srgbClr val="1E3D3A"/>
                </a:solidFill>
                <a:latin typeface="Calibri"/>
                <a:ea typeface="Calibri"/>
                <a:cs typeface="Calibri"/>
                <a:sym typeface="Calibri"/>
              </a:rPr>
              <a:t>Sweating   ·   Palpitations   ·   Dizziness   ·   Altered breathing   ·   Nausea   ·   Gut symptoms</a:t>
            </a:r>
            <a:endParaRPr sz="2150" b="0" i="0" u="none" strike="noStrike" cap="none">
              <a:solidFill>
                <a:schemeClr val="dk1"/>
              </a:solidFill>
              <a:latin typeface="Calibri"/>
              <a:ea typeface="Calibri"/>
              <a:cs typeface="Calibri"/>
              <a:sym typeface="Calibri"/>
            </a:endParaRPr>
          </a:p>
        </p:txBody>
      </p:sp>
      <p:sp>
        <p:nvSpPr>
          <p:cNvPr id="113" name="Google Shape;113;p8"/>
          <p:cNvSpPr/>
          <p:nvPr/>
        </p:nvSpPr>
        <p:spPr>
          <a:xfrm>
            <a:off x="640080" y="4709160"/>
            <a:ext cx="10881360" cy="54864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B2B2B"/>
              </a:buClr>
              <a:buSzPts val="1600"/>
              <a:buFont typeface="Calibri"/>
              <a:buNone/>
            </a:pPr>
            <a:r>
              <a:rPr lang="en-US" sz="2100" b="0" u="none" strike="noStrike" cap="none">
                <a:solidFill>
                  <a:srgbClr val="2B2B2B"/>
                </a:solidFill>
                <a:latin typeface="Calibri"/>
                <a:ea typeface="Calibri"/>
                <a:cs typeface="Calibri"/>
                <a:sym typeface="Calibri"/>
              </a:rPr>
              <a:t>Which is which, in the moment, is </a:t>
            </a:r>
            <a:r>
              <a:rPr lang="en-US" sz="2100">
                <a:solidFill>
                  <a:srgbClr val="2B2B2B"/>
                </a:solidFill>
                <a:latin typeface="Calibri"/>
                <a:ea typeface="Calibri"/>
                <a:cs typeface="Calibri"/>
                <a:sym typeface="Calibri"/>
              </a:rPr>
              <a:t>really </a:t>
            </a:r>
            <a:r>
              <a:rPr lang="en-US" sz="2100" b="0" u="none" strike="noStrike" cap="none">
                <a:solidFill>
                  <a:srgbClr val="2B2B2B"/>
                </a:solidFill>
                <a:latin typeface="Calibri"/>
                <a:ea typeface="Calibri"/>
                <a:cs typeface="Calibri"/>
                <a:sym typeface="Calibri"/>
              </a:rPr>
              <a:t>hard to tell apart.</a:t>
            </a:r>
            <a:endParaRPr sz="2100" b="0" u="none" strike="noStrike" cap="none">
              <a:solidFill>
                <a:schemeClr val="dk1"/>
              </a:solidFill>
              <a:latin typeface="Calibri"/>
              <a:ea typeface="Calibri"/>
              <a:cs typeface="Calibri"/>
              <a:sym typeface="Calibri"/>
            </a:endParaRPr>
          </a:p>
        </p:txBody>
      </p:sp>
      <p:pic>
        <p:nvPicPr>
          <p:cNvPr id="114" name="Google Shape;114;p8"/>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115" name="Google Shape;115;p8"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9"/>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Lack of support</a:t>
            </a:r>
            <a:endParaRPr sz="3000" b="0" i="0" u="none" strike="noStrike" cap="none">
              <a:solidFill>
                <a:schemeClr val="dk1"/>
              </a:solidFill>
              <a:latin typeface="Calibri"/>
              <a:ea typeface="Calibri"/>
              <a:cs typeface="Calibri"/>
              <a:sym typeface="Calibri"/>
            </a:endParaRPr>
          </a:p>
        </p:txBody>
      </p:sp>
      <p:sp>
        <p:nvSpPr>
          <p:cNvPr id="122" name="Google Shape;122;p9"/>
          <p:cNvSpPr/>
          <p:nvPr/>
        </p:nvSpPr>
        <p:spPr>
          <a:xfrm>
            <a:off x="9052560" y="2468880"/>
            <a:ext cx="2194560" cy="2194560"/>
          </a:xfrm>
          <a:prstGeom prst="ellipse">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3" name="Google Shape;123;p9" descr="preencoded.png"/>
          <p:cNvPicPr preferRelativeResize="0"/>
          <p:nvPr/>
        </p:nvPicPr>
        <p:blipFill rotWithShape="1">
          <a:blip r:embed="rId3">
            <a:alphaModFix/>
          </a:blip>
          <a:srcRect/>
          <a:stretch/>
        </p:blipFill>
        <p:spPr>
          <a:xfrm>
            <a:off x="9645091" y="3061411"/>
            <a:ext cx="1009498" cy="1009498"/>
          </a:xfrm>
          <a:prstGeom prst="rect">
            <a:avLst/>
          </a:prstGeom>
          <a:noFill/>
          <a:ln>
            <a:noFill/>
          </a:ln>
        </p:spPr>
      </p:pic>
      <p:sp>
        <p:nvSpPr>
          <p:cNvPr id="124" name="Google Shape;124;p9"/>
          <p:cNvSpPr/>
          <p:nvPr/>
        </p:nvSpPr>
        <p:spPr>
          <a:xfrm>
            <a:off x="640080" y="2331720"/>
            <a:ext cx="7589520" cy="2423160"/>
          </a:xfrm>
          <a:prstGeom prst="roundRect">
            <a:avLst>
              <a:gd name="adj" fmla="val 3774"/>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a:off x="1051560" y="2331720"/>
            <a:ext cx="6766560" cy="2423160"/>
          </a:xfrm>
          <a:prstGeom prst="rect">
            <a:avLst/>
          </a:prstGeom>
          <a:no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1E3D3A"/>
              </a:buClr>
              <a:buSzPts val="2100"/>
              <a:buFont typeface="Calibri"/>
              <a:buNone/>
            </a:pPr>
            <a:r>
              <a:rPr lang="en-US" sz="2400" b="1" i="0" u="none" strike="noStrike" cap="none">
                <a:solidFill>
                  <a:srgbClr val="1E3D3A"/>
                </a:solidFill>
                <a:latin typeface="Calibri"/>
                <a:ea typeface="Calibri"/>
                <a:cs typeface="Calibri"/>
                <a:sym typeface="Calibri"/>
              </a:rPr>
              <a:t>Unclear diagnosis and a lack of professional support and responsiveness can leave you worried, and having to try and manage things alone.</a:t>
            </a:r>
            <a:endParaRPr sz="2400" b="0" i="0" u="none" strike="noStrike" cap="none">
              <a:solidFill>
                <a:schemeClr val="dk1"/>
              </a:solidFill>
              <a:latin typeface="Calibri"/>
              <a:ea typeface="Calibri"/>
              <a:cs typeface="Calibri"/>
              <a:sym typeface="Calibri"/>
            </a:endParaRPr>
          </a:p>
        </p:txBody>
      </p:sp>
      <p:pic>
        <p:nvPicPr>
          <p:cNvPr id="126" name="Google Shape;126;p9"/>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127" name="Google Shape;127;p9"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0"/>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Information overload</a:t>
            </a:r>
            <a:endParaRPr sz="3000" b="0" i="0" u="none" strike="noStrike" cap="none">
              <a:solidFill>
                <a:schemeClr val="dk1"/>
              </a:solidFill>
              <a:latin typeface="Calibri"/>
              <a:ea typeface="Calibri"/>
              <a:cs typeface="Calibri"/>
              <a:sym typeface="Calibri"/>
            </a:endParaRPr>
          </a:p>
        </p:txBody>
      </p:sp>
      <p:sp>
        <p:nvSpPr>
          <p:cNvPr id="134" name="Google Shape;134;p10"/>
          <p:cNvSpPr/>
          <p:nvPr/>
        </p:nvSpPr>
        <p:spPr>
          <a:xfrm>
            <a:off x="822960" y="1737360"/>
            <a:ext cx="9966960" cy="1463040"/>
          </a:xfrm>
          <a:prstGeom prst="rect">
            <a:avLst/>
          </a:prstGeom>
          <a:noFill/>
          <a:ln>
            <a:noFill/>
          </a:ln>
        </p:spPr>
        <p:txBody>
          <a:bodyPr spcFirstLastPara="1" wrap="square" lIns="91425" tIns="45700" rIns="91425" bIns="45700" anchor="t" anchorCtr="0">
            <a:noAutofit/>
          </a:bodyPr>
          <a:lstStyle/>
          <a:p>
            <a:pPr marL="228600" marR="0" lvl="0" indent="-247650" algn="l" rtl="0">
              <a:spcBef>
                <a:spcPts val="0"/>
              </a:spcBef>
              <a:spcAft>
                <a:spcPts val="0"/>
              </a:spcAft>
              <a:buClr>
                <a:srgbClr val="2B2B2B"/>
              </a:buClr>
              <a:buSzPts val="2100"/>
              <a:buFont typeface="Calibri"/>
              <a:buChar char="•"/>
            </a:pPr>
            <a:r>
              <a:rPr lang="en-US" sz="2100" b="0" i="0" u="none" strike="noStrike" cap="none">
                <a:solidFill>
                  <a:srgbClr val="2B2B2B"/>
                </a:solidFill>
                <a:latin typeface="Calibri"/>
                <a:ea typeface="Calibri"/>
                <a:cs typeface="Calibri"/>
                <a:sym typeface="Calibri"/>
              </a:rPr>
              <a:t>People with MCAS are exposed to huge amounts of diet and symptom information</a:t>
            </a:r>
            <a:endParaRPr sz="2100" b="0" i="0" u="none" strike="noStrike" cap="none">
              <a:solidFill>
                <a:schemeClr val="dk1"/>
              </a:solidFill>
              <a:latin typeface="Calibri"/>
              <a:ea typeface="Calibri"/>
              <a:cs typeface="Calibri"/>
              <a:sym typeface="Calibri"/>
            </a:endParaRPr>
          </a:p>
          <a:p>
            <a:pPr marL="228600" marR="0" lvl="0" indent="-247650" algn="l" rtl="0">
              <a:spcBef>
                <a:spcPts val="1000"/>
              </a:spcBef>
              <a:spcAft>
                <a:spcPts val="0"/>
              </a:spcAft>
              <a:buClr>
                <a:srgbClr val="2B2B2B"/>
              </a:buClr>
              <a:buSzPts val="2100"/>
              <a:buFont typeface="Calibri"/>
              <a:buChar char="•"/>
            </a:pPr>
            <a:r>
              <a:rPr lang="en-US" sz="2100" b="0" i="0" u="none" strike="noStrike" cap="none">
                <a:solidFill>
                  <a:srgbClr val="2B2B2B"/>
                </a:solidFill>
                <a:latin typeface="Calibri"/>
                <a:ea typeface="Calibri"/>
                <a:cs typeface="Calibri"/>
                <a:sym typeface="Calibri"/>
              </a:rPr>
              <a:t>Strong messages about avoiding foods, and suggestions that certain foods are unsafe</a:t>
            </a:r>
            <a:endParaRPr sz="2100" b="0" i="0" u="none" strike="noStrike" cap="none">
              <a:solidFill>
                <a:schemeClr val="dk1"/>
              </a:solidFill>
              <a:latin typeface="Calibri"/>
              <a:ea typeface="Calibri"/>
              <a:cs typeface="Calibri"/>
              <a:sym typeface="Calibri"/>
            </a:endParaRPr>
          </a:p>
        </p:txBody>
      </p:sp>
      <p:sp>
        <p:nvSpPr>
          <p:cNvPr id="135" name="Google Shape;135;p10"/>
          <p:cNvSpPr/>
          <p:nvPr/>
        </p:nvSpPr>
        <p:spPr>
          <a:xfrm>
            <a:off x="640080" y="3703320"/>
            <a:ext cx="10881360" cy="1188720"/>
          </a:xfrm>
          <a:prstGeom prst="roundRect">
            <a:avLst>
              <a:gd name="adj" fmla="val 6923"/>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0"/>
          <p:cNvSpPr/>
          <p:nvPr/>
        </p:nvSpPr>
        <p:spPr>
          <a:xfrm>
            <a:off x="731515" y="3639295"/>
            <a:ext cx="10149900" cy="118860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E3D3A"/>
              </a:buClr>
              <a:buSzPts val="2100"/>
              <a:buFont typeface="Calibri"/>
              <a:buNone/>
            </a:pPr>
            <a:r>
              <a:rPr lang="en-US" sz="2600" b="0" u="none" strike="noStrike" cap="none">
                <a:solidFill>
                  <a:srgbClr val="1E3D3A"/>
                </a:solidFill>
                <a:latin typeface="Calibri"/>
                <a:ea typeface="Calibri"/>
                <a:cs typeface="Calibri"/>
                <a:sym typeface="Calibri"/>
              </a:rPr>
              <a:t>“Perhaps I should stop eating this too, just to be safe.”</a:t>
            </a:r>
            <a:endParaRPr sz="2600" b="0" u="none" strike="noStrike" cap="none">
              <a:solidFill>
                <a:schemeClr val="dk1"/>
              </a:solidFill>
              <a:latin typeface="Calibri"/>
              <a:ea typeface="Calibri"/>
              <a:cs typeface="Calibri"/>
              <a:sym typeface="Calibri"/>
            </a:endParaRPr>
          </a:p>
        </p:txBody>
      </p:sp>
      <p:sp>
        <p:nvSpPr>
          <p:cNvPr id="137" name="Google Shape;137;p10"/>
          <p:cNvSpPr/>
          <p:nvPr/>
        </p:nvSpPr>
        <p:spPr>
          <a:xfrm>
            <a:off x="640080" y="5074920"/>
            <a:ext cx="10881360" cy="50292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2B2B2B"/>
              </a:buClr>
              <a:buSzPts val="1550"/>
              <a:buFont typeface="Calibri"/>
              <a:buNone/>
            </a:pPr>
            <a:r>
              <a:rPr lang="en-US" sz="2250" b="0" u="none" strike="noStrike" cap="none">
                <a:solidFill>
                  <a:srgbClr val="2B2B2B"/>
                </a:solidFill>
                <a:latin typeface="Calibri"/>
                <a:ea typeface="Calibri"/>
                <a:cs typeface="Calibri"/>
                <a:sym typeface="Calibri"/>
              </a:rPr>
              <a:t>If you are struggling and unsupported, that thought is understandable.</a:t>
            </a:r>
            <a:endParaRPr sz="2250" b="0" u="none" strike="noStrike" cap="none">
              <a:solidFill>
                <a:schemeClr val="dk1"/>
              </a:solidFill>
              <a:latin typeface="Calibri"/>
              <a:ea typeface="Calibri"/>
              <a:cs typeface="Calibri"/>
              <a:sym typeface="Calibri"/>
            </a:endParaRPr>
          </a:p>
        </p:txBody>
      </p:sp>
      <p:pic>
        <p:nvPicPr>
          <p:cNvPr id="138" name="Google Shape;138;p10"/>
          <p:cNvPicPr preferRelativeResize="0"/>
          <p:nvPr/>
        </p:nvPicPr>
        <p:blipFill rotWithShape="1">
          <a:blip r:embed="rId3">
            <a:alphaModFix/>
          </a:blip>
          <a:srcRect l="18352" t="34015" r="60587" b="55335"/>
          <a:stretch/>
        </p:blipFill>
        <p:spPr>
          <a:xfrm>
            <a:off x="221750" y="5971100"/>
            <a:ext cx="1155476" cy="730401"/>
          </a:xfrm>
          <a:prstGeom prst="rect">
            <a:avLst/>
          </a:prstGeom>
          <a:noFill/>
          <a:ln>
            <a:noFill/>
          </a:ln>
        </p:spPr>
      </p:pic>
      <p:pic>
        <p:nvPicPr>
          <p:cNvPr id="139" name="Google Shape;139;p10" title="MCAS KIDS LOGO - 1.png"/>
          <p:cNvPicPr preferRelativeResize="0"/>
          <p:nvPr/>
        </p:nvPicPr>
        <p:blipFill>
          <a:blip r:embed="rId4">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11"/>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2700"/>
              <a:buFont typeface="Cambria"/>
              <a:buNone/>
            </a:pPr>
            <a:r>
              <a:rPr lang="en-US" sz="2700" b="1" i="0" u="none" strike="noStrike" cap="none">
                <a:solidFill>
                  <a:srgbClr val="1E3D3A"/>
                </a:solidFill>
                <a:latin typeface="Cambria"/>
                <a:ea typeface="Cambria"/>
                <a:cs typeface="Cambria"/>
                <a:sym typeface="Cambria"/>
              </a:rPr>
              <a:t>Preventing food fear in MCAS</a:t>
            </a:r>
            <a:endParaRPr sz="2700" b="0" i="0" u="none" strike="noStrike" cap="none">
              <a:solidFill>
                <a:schemeClr val="dk1"/>
              </a:solidFill>
              <a:latin typeface="Calibri"/>
              <a:ea typeface="Calibri"/>
              <a:cs typeface="Calibri"/>
              <a:sym typeface="Calibri"/>
            </a:endParaRPr>
          </a:p>
        </p:txBody>
      </p:sp>
      <p:sp>
        <p:nvSpPr>
          <p:cNvPr id="146" name="Google Shape;146;p11"/>
          <p:cNvSpPr/>
          <p:nvPr/>
        </p:nvSpPr>
        <p:spPr>
          <a:xfrm>
            <a:off x="822960" y="1874520"/>
            <a:ext cx="9966960" cy="2468880"/>
          </a:xfrm>
          <a:prstGeom prst="rect">
            <a:avLst/>
          </a:prstGeom>
          <a:noFill/>
          <a:ln>
            <a:noFill/>
          </a:ln>
        </p:spPr>
        <p:txBody>
          <a:bodyPr spcFirstLastPara="1" wrap="square" lIns="91425" tIns="45700" rIns="91425" bIns="45700" anchor="t" anchorCtr="0">
            <a:noAutofit/>
          </a:bodyPr>
          <a:lstStyle/>
          <a:p>
            <a:pPr marL="228600" marR="0" lvl="0" indent="-247650" algn="l" rtl="0">
              <a:spcBef>
                <a:spcPts val="0"/>
              </a:spcBef>
              <a:spcAft>
                <a:spcPts val="0"/>
              </a:spcAft>
              <a:buClr>
                <a:srgbClr val="2B2B2B"/>
              </a:buClr>
              <a:buSzPts val="2100"/>
              <a:buFont typeface="Calibri"/>
              <a:buChar char="•"/>
            </a:pPr>
            <a:r>
              <a:rPr lang="en-US" sz="2100" b="0" i="0" u="none" strike="noStrike" cap="none">
                <a:solidFill>
                  <a:srgbClr val="2B2B2B"/>
                </a:solidFill>
                <a:latin typeface="Calibri"/>
                <a:ea typeface="Calibri"/>
                <a:cs typeface="Calibri"/>
                <a:sym typeface="Calibri"/>
              </a:rPr>
              <a:t>Prevention starts with not restricting more than is genuinely necessary: avoid avoiding</a:t>
            </a:r>
            <a:endParaRPr sz="2100" b="0" i="0" u="none" strike="noStrike" cap="none">
              <a:solidFill>
                <a:schemeClr val="dk1"/>
              </a:solidFill>
              <a:latin typeface="Calibri"/>
              <a:ea typeface="Calibri"/>
              <a:cs typeface="Calibri"/>
              <a:sym typeface="Calibri"/>
            </a:endParaRPr>
          </a:p>
          <a:p>
            <a:pPr marL="228600" marR="0" lvl="0" indent="-247650" algn="l" rtl="0">
              <a:spcBef>
                <a:spcPts val="1000"/>
              </a:spcBef>
              <a:spcAft>
                <a:spcPts val="0"/>
              </a:spcAft>
              <a:buClr>
                <a:srgbClr val="2B2B2B"/>
              </a:buClr>
              <a:buSzPts val="2100"/>
              <a:buFont typeface="Calibri"/>
              <a:buChar char="•"/>
            </a:pPr>
            <a:r>
              <a:rPr lang="en-US" sz="2100" b="0" i="0" u="none" strike="noStrike" cap="none">
                <a:solidFill>
                  <a:srgbClr val="2B2B2B"/>
                </a:solidFill>
                <a:latin typeface="Calibri"/>
                <a:ea typeface="Calibri"/>
                <a:cs typeface="Calibri"/>
                <a:sym typeface="Calibri"/>
              </a:rPr>
              <a:t>Avoid restricting based on what you might react to, or what others react to</a:t>
            </a:r>
            <a:endParaRPr sz="2100" b="0" i="0" u="none" strike="noStrike" cap="none">
              <a:solidFill>
                <a:schemeClr val="dk1"/>
              </a:solidFill>
              <a:latin typeface="Calibri"/>
              <a:ea typeface="Calibri"/>
              <a:cs typeface="Calibri"/>
              <a:sym typeface="Calibri"/>
            </a:endParaRPr>
          </a:p>
          <a:p>
            <a:pPr marL="228600" marR="0" lvl="0" indent="-247650" algn="l" rtl="0">
              <a:spcBef>
                <a:spcPts val="1000"/>
              </a:spcBef>
              <a:spcAft>
                <a:spcPts val="0"/>
              </a:spcAft>
              <a:buClr>
                <a:srgbClr val="2B2B2B"/>
              </a:buClr>
              <a:buSzPts val="2100"/>
              <a:buFont typeface="Calibri"/>
              <a:buChar char="•"/>
            </a:pPr>
            <a:r>
              <a:rPr lang="en-US" sz="2100" b="0" i="0" u="none" strike="noStrike" cap="none">
                <a:solidFill>
                  <a:srgbClr val="2B2B2B"/>
                </a:solidFill>
                <a:latin typeface="Calibri"/>
                <a:ea typeface="Calibri"/>
                <a:cs typeface="Calibri"/>
                <a:sym typeface="Calibri"/>
              </a:rPr>
              <a:t>Every elimination diet has a reintroduction phase, and it is essential, not optional</a:t>
            </a:r>
            <a:endParaRPr sz="2100" b="0" i="0" u="none" strike="noStrike" cap="none">
              <a:solidFill>
                <a:schemeClr val="dk1"/>
              </a:solidFill>
              <a:latin typeface="Calibri"/>
              <a:ea typeface="Calibri"/>
              <a:cs typeface="Calibri"/>
              <a:sym typeface="Calibri"/>
            </a:endParaRPr>
          </a:p>
        </p:txBody>
      </p:sp>
      <p:sp>
        <p:nvSpPr>
          <p:cNvPr id="147" name="Google Shape;147;p11"/>
          <p:cNvSpPr/>
          <p:nvPr/>
        </p:nvSpPr>
        <p:spPr>
          <a:xfrm>
            <a:off x="640080" y="4709160"/>
            <a:ext cx="10881360" cy="914400"/>
          </a:xfrm>
          <a:prstGeom prst="roundRect">
            <a:avLst>
              <a:gd name="adj" fmla="val 9000"/>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1"/>
          <p:cNvSpPr/>
          <p:nvPr/>
        </p:nvSpPr>
        <p:spPr>
          <a:xfrm>
            <a:off x="1508727" y="4624660"/>
            <a:ext cx="1014990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1650"/>
              <a:buFont typeface="Calibri"/>
              <a:buNone/>
            </a:pPr>
            <a:r>
              <a:rPr lang="en-US" sz="2150" b="0" u="none" strike="noStrike" cap="none">
                <a:solidFill>
                  <a:srgbClr val="1E3D3A"/>
                </a:solidFill>
                <a:latin typeface="Calibri"/>
                <a:ea typeface="Calibri"/>
                <a:cs typeface="Calibri"/>
                <a:sym typeface="Calibri"/>
              </a:rPr>
              <a:t>This is hard in reality, and many of you here will already be dealing with food fear.</a:t>
            </a:r>
            <a:endParaRPr sz="2150" b="0" u="none" strike="noStrike" cap="none">
              <a:solidFill>
                <a:schemeClr val="dk1"/>
              </a:solidFill>
              <a:latin typeface="Calibri"/>
              <a:ea typeface="Calibri"/>
              <a:cs typeface="Calibri"/>
              <a:sym typeface="Calibri"/>
            </a:endParaRPr>
          </a:p>
        </p:txBody>
      </p:sp>
      <p:pic>
        <p:nvPicPr>
          <p:cNvPr id="149" name="Google Shape;149;p11"/>
          <p:cNvPicPr preferRelativeResize="0"/>
          <p:nvPr/>
        </p:nvPicPr>
        <p:blipFill rotWithShape="1">
          <a:blip r:embed="rId3">
            <a:alphaModFix/>
          </a:blip>
          <a:srcRect l="18352" t="34015" r="60587" b="55335"/>
          <a:stretch/>
        </p:blipFill>
        <p:spPr>
          <a:xfrm>
            <a:off x="221750" y="5971100"/>
            <a:ext cx="1155476" cy="730401"/>
          </a:xfrm>
          <a:prstGeom prst="rect">
            <a:avLst/>
          </a:prstGeom>
          <a:noFill/>
          <a:ln>
            <a:noFill/>
          </a:ln>
        </p:spPr>
      </p:pic>
      <p:pic>
        <p:nvPicPr>
          <p:cNvPr id="150" name="Google Shape;150;p11" title="MCAS KIDS LOGO - 1.png"/>
          <p:cNvPicPr preferRelativeResize="0"/>
          <p:nvPr/>
        </p:nvPicPr>
        <p:blipFill>
          <a:blip r:embed="rId4">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12"/>
          <p:cNvSpPr/>
          <p:nvPr/>
        </p:nvSpPr>
        <p:spPr>
          <a:xfrm>
            <a:off x="5532120" y="1371600"/>
            <a:ext cx="1188720" cy="118872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7" name="Google Shape;157;p12" descr="preencoded.png"/>
          <p:cNvPicPr preferRelativeResize="0"/>
          <p:nvPr/>
        </p:nvPicPr>
        <p:blipFill rotWithShape="1">
          <a:blip r:embed="rId3">
            <a:alphaModFix/>
          </a:blip>
          <a:srcRect/>
          <a:stretch/>
        </p:blipFill>
        <p:spPr>
          <a:xfrm>
            <a:off x="5853074" y="1692554"/>
            <a:ext cx="546811" cy="546811"/>
          </a:xfrm>
          <a:prstGeom prst="rect">
            <a:avLst/>
          </a:prstGeom>
          <a:noFill/>
          <a:ln>
            <a:noFill/>
          </a:ln>
        </p:spPr>
      </p:pic>
      <p:sp>
        <p:nvSpPr>
          <p:cNvPr id="158" name="Google Shape;158;p12"/>
          <p:cNvSpPr/>
          <p:nvPr/>
        </p:nvSpPr>
        <p:spPr>
          <a:xfrm>
            <a:off x="731520" y="2880360"/>
            <a:ext cx="10698480" cy="118872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3800"/>
              <a:buFont typeface="Cambria"/>
              <a:buNone/>
            </a:pPr>
            <a:r>
              <a:rPr lang="en-US" sz="3800" b="1" i="0" u="none" strike="noStrike" cap="none">
                <a:solidFill>
                  <a:srgbClr val="FFFFFF"/>
                </a:solidFill>
                <a:latin typeface="Cambria"/>
                <a:ea typeface="Cambria"/>
                <a:cs typeface="Cambria"/>
                <a:sym typeface="Cambria"/>
              </a:rPr>
              <a:t>Managing food fear</a:t>
            </a:r>
            <a:endParaRPr sz="3800" b="0" i="0" u="none" strike="noStrike" cap="none">
              <a:solidFill>
                <a:schemeClr val="dk1"/>
              </a:solidFill>
              <a:latin typeface="Calibri"/>
              <a:ea typeface="Calibri"/>
              <a:cs typeface="Calibri"/>
              <a:sym typeface="Calibri"/>
            </a:endParaRPr>
          </a:p>
        </p:txBody>
      </p:sp>
      <p:sp>
        <p:nvSpPr>
          <p:cNvPr id="159" name="Google Shape;159;p12"/>
          <p:cNvSpPr/>
          <p:nvPr/>
        </p:nvSpPr>
        <p:spPr>
          <a:xfrm>
            <a:off x="1188720" y="3977640"/>
            <a:ext cx="9784080" cy="5486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7FA69B"/>
              </a:buClr>
              <a:buSzPts val="1700"/>
              <a:buFont typeface="Calibri"/>
              <a:buNone/>
            </a:pPr>
            <a:r>
              <a:rPr lang="en-US" sz="2400" b="0" u="none" strike="noStrike" cap="none">
                <a:solidFill>
                  <a:schemeClr val="dk1"/>
                </a:solidFill>
                <a:latin typeface="Calibri"/>
                <a:ea typeface="Calibri"/>
                <a:cs typeface="Calibri"/>
                <a:sym typeface="Calibri"/>
              </a:rPr>
              <a:t>Three common mistakes, and what to do instead</a:t>
            </a:r>
            <a:endParaRPr sz="2400" b="0" u="none" strike="noStrike" cap="none">
              <a:solidFill>
                <a:schemeClr val="dk1"/>
              </a:solidFill>
              <a:latin typeface="Calibri"/>
              <a:ea typeface="Calibri"/>
              <a:cs typeface="Calibri"/>
              <a:sym typeface="Calibri"/>
            </a:endParaRPr>
          </a:p>
        </p:txBody>
      </p:sp>
      <p:pic>
        <p:nvPicPr>
          <p:cNvPr id="160" name="Google Shape;160;p12"/>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161" name="Google Shape;161;p12"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3"/>
          <p:cNvSpPr/>
          <p:nvPr/>
        </p:nvSpPr>
        <p:spPr>
          <a:xfrm>
            <a:off x="640080" y="502920"/>
            <a:ext cx="731520" cy="73152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8" name="Google Shape;168;p13"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169" name="Google Shape;169;p13"/>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2700"/>
              <a:buFont typeface="Cambria"/>
              <a:buNone/>
            </a:pPr>
            <a:r>
              <a:rPr lang="en-US" sz="2700" b="1" i="0" u="none" strike="noStrike" cap="none">
                <a:solidFill>
                  <a:srgbClr val="1E3D3A"/>
                </a:solidFill>
                <a:latin typeface="Cambria"/>
                <a:ea typeface="Cambria"/>
                <a:cs typeface="Cambria"/>
                <a:sym typeface="Cambria"/>
              </a:rPr>
              <a:t>One: trying to work it out alone</a:t>
            </a:r>
            <a:endParaRPr sz="2700" b="0" i="0" u="none" strike="noStrike" cap="none">
              <a:solidFill>
                <a:schemeClr val="dk1"/>
              </a:solidFill>
              <a:latin typeface="Calibri"/>
              <a:ea typeface="Calibri"/>
              <a:cs typeface="Calibri"/>
              <a:sym typeface="Calibri"/>
            </a:endParaRPr>
          </a:p>
        </p:txBody>
      </p:sp>
      <p:sp>
        <p:nvSpPr>
          <p:cNvPr id="170" name="Google Shape;170;p13"/>
          <p:cNvSpPr/>
          <p:nvPr/>
        </p:nvSpPr>
        <p:spPr>
          <a:xfrm>
            <a:off x="640080" y="1600200"/>
            <a:ext cx="10881360" cy="1737360"/>
          </a:xfrm>
          <a:prstGeom prst="rect">
            <a:avLst/>
          </a:prstGeom>
          <a:noFill/>
          <a:ln>
            <a:noFill/>
          </a:ln>
        </p:spPr>
        <p:txBody>
          <a:bodyPr spcFirstLastPara="1" wrap="square" lIns="91425" tIns="45700" rIns="91425" bIns="45700" anchor="t" anchorCtr="0">
            <a:noAutofit/>
          </a:bodyPr>
          <a:lstStyle/>
          <a:p>
            <a:pPr marL="0" marR="0" lvl="0" indent="0" algn="l" rtl="0">
              <a:lnSpc>
                <a:spcPct val="118000"/>
              </a:lnSpc>
              <a:spcBef>
                <a:spcPts val="0"/>
              </a:spcBef>
              <a:spcAft>
                <a:spcPts val="0"/>
              </a:spcAft>
              <a:buClr>
                <a:srgbClr val="2B2B2B"/>
              </a:buClr>
              <a:buSzPts val="1650"/>
              <a:buFont typeface="Calibri"/>
              <a:buNone/>
            </a:pPr>
            <a:r>
              <a:rPr lang="en-US" sz="2050" b="0" i="0" u="none" strike="noStrike" cap="none">
                <a:solidFill>
                  <a:srgbClr val="2B2B2B"/>
                </a:solidFill>
                <a:latin typeface="Calibri"/>
                <a:ea typeface="Calibri"/>
                <a:cs typeface="Calibri"/>
                <a:sym typeface="Calibri"/>
              </a:rPr>
              <a:t>There’s more diet and symptom information available now than ever before, most of it generic, none of it built for your body or your child’s specifically. Following it without guidance is how one elimination turns into a downward spiral: cut a food, still react, cut another, then another, until what’s left on the list is smaller than what’s gone.</a:t>
            </a:r>
            <a:endParaRPr sz="2050" b="0" i="0" u="none" strike="noStrike" cap="none">
              <a:solidFill>
                <a:schemeClr val="dk1"/>
              </a:solidFill>
              <a:latin typeface="Calibri"/>
              <a:ea typeface="Calibri"/>
              <a:cs typeface="Calibri"/>
              <a:sym typeface="Calibri"/>
            </a:endParaRPr>
          </a:p>
        </p:txBody>
      </p:sp>
      <p:sp>
        <p:nvSpPr>
          <p:cNvPr id="171" name="Google Shape;171;p13"/>
          <p:cNvSpPr/>
          <p:nvPr/>
        </p:nvSpPr>
        <p:spPr>
          <a:xfrm>
            <a:off x="640080" y="3703320"/>
            <a:ext cx="10881360" cy="1417320"/>
          </a:xfrm>
          <a:prstGeom prst="roundRect">
            <a:avLst>
              <a:gd name="adj" fmla="val 5806"/>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3"/>
          <p:cNvSpPr/>
          <p:nvPr/>
        </p:nvSpPr>
        <p:spPr>
          <a:xfrm>
            <a:off x="1005840" y="3703320"/>
            <a:ext cx="10149840" cy="1417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1650"/>
              <a:buFont typeface="Calibri"/>
              <a:buNone/>
            </a:pPr>
            <a:r>
              <a:rPr lang="en-US" sz="2050" b="0" u="none" strike="noStrike" cap="none">
                <a:solidFill>
                  <a:srgbClr val="1E3D3A"/>
                </a:solidFill>
                <a:latin typeface="Calibri"/>
                <a:ea typeface="Calibri"/>
                <a:cs typeface="Calibri"/>
                <a:sym typeface="Calibri"/>
              </a:rPr>
              <a:t>Food is a speciali</a:t>
            </a:r>
            <a:r>
              <a:rPr lang="en-US" sz="2050">
                <a:solidFill>
                  <a:srgbClr val="1E3D3A"/>
                </a:solidFill>
                <a:latin typeface="Calibri"/>
                <a:ea typeface="Calibri"/>
                <a:cs typeface="Calibri"/>
                <a:sym typeface="Calibri"/>
              </a:rPr>
              <a:t>s</a:t>
            </a:r>
            <a:r>
              <a:rPr lang="en-US" sz="2050" b="0" u="none" strike="noStrike" cap="none">
                <a:solidFill>
                  <a:srgbClr val="1E3D3A"/>
                </a:solidFill>
                <a:latin typeface="Calibri"/>
                <a:ea typeface="Calibri"/>
                <a:cs typeface="Calibri"/>
                <a:sym typeface="Calibri"/>
              </a:rPr>
              <a:t>ed area. Somehow, nowadays, everyone seems like an expert in it. Be very critical about who you take advice from, and who you entrust with your body.</a:t>
            </a:r>
            <a:endParaRPr sz="2050" b="0" u="none" strike="noStrike" cap="none">
              <a:solidFill>
                <a:schemeClr val="dk1"/>
              </a:solidFill>
              <a:latin typeface="Calibri"/>
              <a:ea typeface="Calibri"/>
              <a:cs typeface="Calibri"/>
              <a:sym typeface="Calibri"/>
            </a:endParaRPr>
          </a:p>
        </p:txBody>
      </p:sp>
      <p:pic>
        <p:nvPicPr>
          <p:cNvPr id="173" name="Google Shape;173;p13"/>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174" name="Google Shape;174;p13"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4"/>
          <p:cNvSpPr/>
          <p:nvPr/>
        </p:nvSpPr>
        <p:spPr>
          <a:xfrm>
            <a:off x="640080" y="502920"/>
            <a:ext cx="731520" cy="731520"/>
          </a:xfrm>
          <a:prstGeom prst="ellipse">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1" name="Google Shape;181;p14"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182" name="Google Shape;182;p14"/>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2500"/>
              <a:buFont typeface="Cambria"/>
              <a:buNone/>
            </a:pPr>
            <a:r>
              <a:rPr lang="en-US" sz="2500" b="1" i="0" u="none" strike="noStrike" cap="none">
                <a:solidFill>
                  <a:srgbClr val="1E3D3A"/>
                </a:solidFill>
                <a:latin typeface="Cambria"/>
                <a:ea typeface="Cambria"/>
                <a:cs typeface="Cambria"/>
                <a:sym typeface="Cambria"/>
              </a:rPr>
              <a:t>Two: letting the present moment hijack the future</a:t>
            </a:r>
            <a:endParaRPr sz="2500" b="0" i="0" u="none" strike="noStrike" cap="none">
              <a:solidFill>
                <a:schemeClr val="dk1"/>
              </a:solidFill>
              <a:latin typeface="Calibri"/>
              <a:ea typeface="Calibri"/>
              <a:cs typeface="Calibri"/>
              <a:sym typeface="Calibri"/>
            </a:endParaRPr>
          </a:p>
        </p:txBody>
      </p:sp>
      <p:sp>
        <p:nvSpPr>
          <p:cNvPr id="183" name="Google Shape;183;p14"/>
          <p:cNvSpPr/>
          <p:nvPr/>
        </p:nvSpPr>
        <p:spPr>
          <a:xfrm>
            <a:off x="640080" y="1691640"/>
            <a:ext cx="10881360" cy="1554480"/>
          </a:xfrm>
          <a:prstGeom prst="rect">
            <a:avLst/>
          </a:prstGeom>
          <a:noFill/>
          <a:ln>
            <a:noFill/>
          </a:ln>
        </p:spPr>
        <p:txBody>
          <a:bodyPr spcFirstLastPara="1" wrap="square" lIns="91425" tIns="45700" rIns="91425" bIns="45700" anchor="t" anchorCtr="0">
            <a:noAutofit/>
          </a:bodyPr>
          <a:lstStyle/>
          <a:p>
            <a:pPr marL="0" marR="0" lvl="0" indent="0" algn="l" rtl="0">
              <a:lnSpc>
                <a:spcPct val="118000"/>
              </a:lnSpc>
              <a:spcBef>
                <a:spcPts val="0"/>
              </a:spcBef>
              <a:spcAft>
                <a:spcPts val="0"/>
              </a:spcAft>
              <a:buClr>
                <a:srgbClr val="2B2B2B"/>
              </a:buClr>
              <a:buSzPts val="1650"/>
              <a:buFont typeface="Calibri"/>
              <a:buNone/>
            </a:pPr>
            <a:r>
              <a:rPr lang="en-US" sz="2050" b="0" i="0" u="none" strike="noStrike" cap="none">
                <a:solidFill>
                  <a:srgbClr val="2B2B2B"/>
                </a:solidFill>
                <a:latin typeface="Calibri"/>
                <a:ea typeface="Calibri"/>
                <a:cs typeface="Calibri"/>
                <a:sym typeface="Calibri"/>
              </a:rPr>
              <a:t>One flare, one frightening reaction, and the mind writes the ending. This is my life now. It will only get worse from here. I will never eat safely again. A single moment, still unfolding, gets treated as proof of how every future moment will go.</a:t>
            </a:r>
            <a:endParaRPr sz="2050" b="0" i="0" u="none" strike="noStrike" cap="none">
              <a:solidFill>
                <a:schemeClr val="dk1"/>
              </a:solidFill>
              <a:latin typeface="Calibri"/>
              <a:ea typeface="Calibri"/>
              <a:cs typeface="Calibri"/>
              <a:sym typeface="Calibri"/>
            </a:endParaRPr>
          </a:p>
        </p:txBody>
      </p:sp>
      <p:sp>
        <p:nvSpPr>
          <p:cNvPr id="184" name="Google Shape;184;p14"/>
          <p:cNvSpPr/>
          <p:nvPr/>
        </p:nvSpPr>
        <p:spPr>
          <a:xfrm>
            <a:off x="640080" y="3520440"/>
            <a:ext cx="10881360" cy="960120"/>
          </a:xfrm>
          <a:prstGeom prst="roundRect">
            <a:avLst>
              <a:gd name="adj" fmla="val 8571"/>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4"/>
          <p:cNvSpPr/>
          <p:nvPr/>
        </p:nvSpPr>
        <p:spPr>
          <a:xfrm>
            <a:off x="1005840" y="3520440"/>
            <a:ext cx="10149840" cy="96012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E8735F"/>
              </a:buClr>
              <a:buSzPts val="2400"/>
              <a:buFont typeface="Calibri"/>
              <a:buNone/>
            </a:pPr>
            <a:r>
              <a:rPr lang="en-US" sz="2400" b="1" i="0" u="none" strike="noStrike" cap="none">
                <a:solidFill>
                  <a:schemeClr val="dk1"/>
                </a:solidFill>
                <a:latin typeface="Calibri"/>
                <a:ea typeface="Calibri"/>
                <a:cs typeface="Calibri"/>
                <a:sym typeface="Calibri"/>
              </a:rPr>
              <a:t>The present moment hijacks the future.</a:t>
            </a:r>
            <a:endParaRPr sz="2400" b="0" i="0" u="none" strike="noStrike" cap="none">
              <a:solidFill>
                <a:schemeClr val="dk1"/>
              </a:solidFill>
              <a:latin typeface="Calibri"/>
              <a:ea typeface="Calibri"/>
              <a:cs typeface="Calibri"/>
              <a:sym typeface="Calibri"/>
            </a:endParaRPr>
          </a:p>
        </p:txBody>
      </p:sp>
      <p:sp>
        <p:nvSpPr>
          <p:cNvPr id="186" name="Google Shape;186;p14"/>
          <p:cNvSpPr/>
          <p:nvPr/>
        </p:nvSpPr>
        <p:spPr>
          <a:xfrm>
            <a:off x="640080" y="4709160"/>
            <a:ext cx="10881360" cy="118872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2B2B2B"/>
              </a:buClr>
              <a:buSzPts val="1550"/>
              <a:buFont typeface="Calibri"/>
              <a:buNone/>
            </a:pPr>
            <a:r>
              <a:rPr lang="en-US" sz="1950" b="0" u="none" strike="noStrike" cap="none">
                <a:solidFill>
                  <a:srgbClr val="2B2B2B"/>
                </a:solidFill>
                <a:latin typeface="Calibri"/>
                <a:ea typeface="Calibri"/>
                <a:cs typeface="Calibri"/>
                <a:sym typeface="Calibri"/>
              </a:rPr>
              <a:t>This is exactly where mindfulness fits: not a wellness add</a:t>
            </a:r>
            <a:r>
              <a:rPr lang="en-US" sz="1950">
                <a:solidFill>
                  <a:srgbClr val="2B2B2B"/>
                </a:solidFill>
                <a:latin typeface="Calibri"/>
                <a:ea typeface="Calibri"/>
                <a:cs typeface="Calibri"/>
                <a:sym typeface="Calibri"/>
              </a:rPr>
              <a:t> </a:t>
            </a:r>
            <a:r>
              <a:rPr lang="en-US" sz="1950" b="0" u="none" strike="noStrike" cap="none">
                <a:solidFill>
                  <a:srgbClr val="2B2B2B"/>
                </a:solidFill>
                <a:latin typeface="Calibri"/>
                <a:ea typeface="Calibri"/>
                <a:cs typeface="Calibri"/>
                <a:sym typeface="Calibri"/>
              </a:rPr>
              <a:t>on, but a direct answer to this pattern. Staying with what is happening now, a stomach that hurts today, without signing your name to a story about every day after it.</a:t>
            </a:r>
            <a:endParaRPr sz="1950" b="0" u="none" strike="noStrike" cap="none">
              <a:solidFill>
                <a:schemeClr val="dk1"/>
              </a:solidFill>
              <a:latin typeface="Calibri"/>
              <a:ea typeface="Calibri"/>
              <a:cs typeface="Calibri"/>
              <a:sym typeface="Calibri"/>
            </a:endParaRPr>
          </a:p>
        </p:txBody>
      </p:sp>
      <p:pic>
        <p:nvPicPr>
          <p:cNvPr id="187" name="Google Shape;187;p14"/>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188" name="Google Shape;188;p14"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5"/>
          <p:cNvSpPr/>
          <p:nvPr/>
        </p:nvSpPr>
        <p:spPr>
          <a:xfrm>
            <a:off x="640080" y="502920"/>
            <a:ext cx="731520" cy="73152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5" name="Google Shape;195;p15"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196" name="Google Shape;196;p15"/>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2500"/>
              <a:buFont typeface="Cambria"/>
              <a:buNone/>
            </a:pPr>
            <a:r>
              <a:rPr lang="en-US" sz="2500" b="1" i="0" u="none" strike="noStrike" cap="none">
                <a:solidFill>
                  <a:srgbClr val="1E3D3A"/>
                </a:solidFill>
                <a:latin typeface="Cambria"/>
                <a:ea typeface="Cambria"/>
                <a:cs typeface="Cambria"/>
                <a:sym typeface="Cambria"/>
              </a:rPr>
              <a:t>Three: projecting your fear onto your child</a:t>
            </a:r>
            <a:endParaRPr sz="2500" b="0" i="0" u="none" strike="noStrike" cap="none">
              <a:solidFill>
                <a:schemeClr val="dk1"/>
              </a:solidFill>
              <a:latin typeface="Calibri"/>
              <a:ea typeface="Calibri"/>
              <a:cs typeface="Calibri"/>
              <a:sym typeface="Calibri"/>
            </a:endParaRPr>
          </a:p>
        </p:txBody>
      </p:sp>
      <p:sp>
        <p:nvSpPr>
          <p:cNvPr id="197" name="Google Shape;197;p15"/>
          <p:cNvSpPr/>
          <p:nvPr/>
        </p:nvSpPr>
        <p:spPr>
          <a:xfrm>
            <a:off x="8732520" y="566928"/>
            <a:ext cx="2651760" cy="457200"/>
          </a:xfrm>
          <a:prstGeom prst="roundRect">
            <a:avLst>
              <a:gd name="adj" fmla="val 50000"/>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5"/>
          <p:cNvSpPr/>
          <p:nvPr/>
        </p:nvSpPr>
        <p:spPr>
          <a:xfrm>
            <a:off x="8732520" y="566928"/>
            <a:ext cx="2651760" cy="457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1250"/>
              <a:buFont typeface="Calibri"/>
              <a:buNone/>
            </a:pPr>
            <a:r>
              <a:rPr lang="en-US" sz="1250" b="1" i="0" u="none" strike="noStrike" cap="none">
                <a:solidFill>
                  <a:srgbClr val="FFFFFF"/>
                </a:solidFill>
                <a:latin typeface="Calibri"/>
                <a:ea typeface="Calibri"/>
                <a:cs typeface="Calibri"/>
                <a:sym typeface="Calibri"/>
              </a:rPr>
              <a:t>FOR PARENTS</a:t>
            </a:r>
            <a:endParaRPr sz="1250" b="0" i="0" u="none" strike="noStrike" cap="none">
              <a:solidFill>
                <a:schemeClr val="dk1"/>
              </a:solidFill>
              <a:latin typeface="Calibri"/>
              <a:ea typeface="Calibri"/>
              <a:cs typeface="Calibri"/>
              <a:sym typeface="Calibri"/>
            </a:endParaRPr>
          </a:p>
        </p:txBody>
      </p:sp>
      <p:sp>
        <p:nvSpPr>
          <p:cNvPr id="199" name="Google Shape;199;p15"/>
          <p:cNvSpPr/>
          <p:nvPr/>
        </p:nvSpPr>
        <p:spPr>
          <a:xfrm>
            <a:off x="837610" y="1688528"/>
            <a:ext cx="9966900" cy="2286000"/>
          </a:xfrm>
          <a:prstGeom prst="rect">
            <a:avLst/>
          </a:prstGeom>
          <a:noFill/>
          <a:ln>
            <a:noFill/>
          </a:ln>
        </p:spPr>
        <p:txBody>
          <a:bodyPr spcFirstLastPara="1" wrap="square" lIns="91425" tIns="45700" rIns="91425" bIns="45700" anchor="t" anchorCtr="0">
            <a:noAutofit/>
          </a:bodyPr>
          <a:lstStyle/>
          <a:p>
            <a:pPr marL="228600" marR="0" lvl="0" indent="-247650" algn="l" rtl="0">
              <a:spcBef>
                <a:spcPts val="0"/>
              </a:spcBef>
              <a:spcAft>
                <a:spcPts val="0"/>
              </a:spcAft>
              <a:buClr>
                <a:srgbClr val="2B2B2B"/>
              </a:buClr>
              <a:buSzPts val="1950"/>
              <a:buFont typeface="Calibri"/>
              <a:buChar char="•"/>
            </a:pPr>
            <a:r>
              <a:rPr lang="en-US" sz="1950">
                <a:solidFill>
                  <a:srgbClr val="2B2B2B"/>
                </a:solidFill>
                <a:latin typeface="Calibri"/>
                <a:ea typeface="Calibri"/>
                <a:cs typeface="Calibri"/>
                <a:sym typeface="Calibri"/>
              </a:rPr>
              <a:t>A parent’s relationship with food may show up in their parenting</a:t>
            </a:r>
            <a:endParaRPr sz="1950" b="0" i="0" u="none" strike="noStrike" cap="none">
              <a:solidFill>
                <a:schemeClr val="dk1"/>
              </a:solidFill>
              <a:latin typeface="Calibri"/>
              <a:ea typeface="Calibri"/>
              <a:cs typeface="Calibri"/>
              <a:sym typeface="Calibri"/>
            </a:endParaRPr>
          </a:p>
          <a:p>
            <a:pPr marL="228600" marR="0" lvl="0" indent="-247650" algn="l" rtl="0">
              <a:spcBef>
                <a:spcPts val="1000"/>
              </a:spcBef>
              <a:spcAft>
                <a:spcPts val="0"/>
              </a:spcAft>
              <a:buClr>
                <a:srgbClr val="2B2B2B"/>
              </a:buClr>
              <a:buSzPts val="1950"/>
              <a:buFont typeface="Calibri"/>
              <a:buChar char="•"/>
            </a:pPr>
            <a:r>
              <a:rPr lang="en-US" sz="1950">
                <a:solidFill>
                  <a:srgbClr val="2B2B2B"/>
                </a:solidFill>
                <a:latin typeface="Calibri"/>
                <a:ea typeface="Calibri"/>
                <a:cs typeface="Calibri"/>
                <a:sym typeface="Calibri"/>
              </a:rPr>
              <a:t>A child’s body and a parent’s fear can start to feel like the same thing, especially after a frightening reaction</a:t>
            </a:r>
            <a:endParaRPr sz="1950">
              <a:solidFill>
                <a:srgbClr val="2B2B2B"/>
              </a:solidFill>
              <a:latin typeface="Calibri"/>
              <a:ea typeface="Calibri"/>
              <a:cs typeface="Calibri"/>
              <a:sym typeface="Calibri"/>
            </a:endParaRPr>
          </a:p>
          <a:p>
            <a:pPr marL="228600" marR="0" lvl="0" indent="-247650" algn="l" rtl="0">
              <a:spcBef>
                <a:spcPts val="1000"/>
              </a:spcBef>
              <a:spcAft>
                <a:spcPts val="0"/>
              </a:spcAft>
              <a:buClr>
                <a:srgbClr val="2B2B2B"/>
              </a:buClr>
              <a:buSzPts val="1950"/>
              <a:buFont typeface="Calibri"/>
              <a:buChar char="•"/>
            </a:pPr>
            <a:r>
              <a:rPr lang="en-US" sz="1950">
                <a:solidFill>
                  <a:srgbClr val="2B2B2B"/>
                </a:solidFill>
                <a:latin typeface="Calibri"/>
                <a:ea typeface="Calibri"/>
                <a:cs typeface="Calibri"/>
                <a:sym typeface="Calibri"/>
              </a:rPr>
              <a:t>A child’s relationship with food can be a major trigger in a parent </a:t>
            </a:r>
            <a:endParaRPr sz="1950">
              <a:solidFill>
                <a:srgbClr val="2B2B2B"/>
              </a:solidFill>
              <a:latin typeface="Calibri"/>
              <a:ea typeface="Calibri"/>
              <a:cs typeface="Calibri"/>
              <a:sym typeface="Calibri"/>
            </a:endParaRPr>
          </a:p>
          <a:p>
            <a:pPr marL="228600" marR="0" lvl="0" indent="-247650" algn="l" rtl="0">
              <a:spcBef>
                <a:spcPts val="1000"/>
              </a:spcBef>
              <a:spcAft>
                <a:spcPts val="0"/>
              </a:spcAft>
              <a:buClr>
                <a:srgbClr val="2B2B2B"/>
              </a:buClr>
              <a:buSzPts val="1950"/>
              <a:buFont typeface="Calibri"/>
              <a:buChar char="•"/>
            </a:pPr>
            <a:r>
              <a:rPr lang="en-US" sz="1950" b="0" i="0" u="none" strike="noStrike" cap="none">
                <a:solidFill>
                  <a:srgbClr val="2B2B2B"/>
                </a:solidFill>
                <a:latin typeface="Calibri"/>
                <a:ea typeface="Calibri"/>
                <a:cs typeface="Calibri"/>
                <a:sym typeface="Calibri"/>
              </a:rPr>
              <a:t>A child can absorb a parent’s hypervigilance around food long before they understand why it is there</a:t>
            </a:r>
            <a:endParaRPr sz="1950" b="0" i="0" u="none" strike="noStrike" cap="none">
              <a:solidFill>
                <a:schemeClr val="dk1"/>
              </a:solidFill>
              <a:latin typeface="Calibri"/>
              <a:ea typeface="Calibri"/>
              <a:cs typeface="Calibri"/>
              <a:sym typeface="Calibri"/>
            </a:endParaRPr>
          </a:p>
        </p:txBody>
      </p:sp>
      <p:sp>
        <p:nvSpPr>
          <p:cNvPr id="200" name="Google Shape;200;p15"/>
          <p:cNvSpPr/>
          <p:nvPr/>
        </p:nvSpPr>
        <p:spPr>
          <a:xfrm>
            <a:off x="640118" y="4626115"/>
            <a:ext cx="10881300" cy="1280100"/>
          </a:xfrm>
          <a:prstGeom prst="roundRect">
            <a:avLst>
              <a:gd name="adj" fmla="val 6429"/>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5"/>
          <p:cNvSpPr/>
          <p:nvPr/>
        </p:nvSpPr>
        <p:spPr>
          <a:xfrm>
            <a:off x="1005840" y="4690940"/>
            <a:ext cx="10149900" cy="1280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1650"/>
              <a:buFont typeface="Calibri"/>
              <a:buNone/>
            </a:pPr>
            <a:r>
              <a:rPr lang="en-US" sz="2050" b="0" u="none" strike="noStrike" cap="none">
                <a:solidFill>
                  <a:srgbClr val="1E3D3A"/>
                </a:solidFill>
                <a:latin typeface="Calibri"/>
                <a:ea typeface="Calibri"/>
                <a:cs typeface="Calibri"/>
                <a:sym typeface="Calibri"/>
              </a:rPr>
              <a:t>The solution: presence. Noticing whether a reaction, in this moment, is coming from what your child’s body is telling you, or from what happened last time.</a:t>
            </a:r>
            <a:endParaRPr sz="2050" b="0" u="none" strike="noStrike" cap="none">
              <a:solidFill>
                <a:schemeClr val="dk1"/>
              </a:solidFill>
              <a:latin typeface="Calibri"/>
              <a:ea typeface="Calibri"/>
              <a:cs typeface="Calibri"/>
              <a:sym typeface="Calibri"/>
            </a:endParaRPr>
          </a:p>
        </p:txBody>
      </p:sp>
      <p:pic>
        <p:nvPicPr>
          <p:cNvPr id="202" name="Google Shape;202;p15"/>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203" name="Google Shape;203;p15" title="MCAS KIDS LOGO - 1.png"/>
          <p:cNvPicPr preferRelativeResize="0"/>
          <p:nvPr/>
        </p:nvPicPr>
        <p:blipFill>
          <a:blip r:embed="rId5">
            <a:alphaModFix/>
          </a:blip>
          <a:stretch>
            <a:fillRect/>
          </a:stretch>
        </p:blipFill>
        <p:spPr>
          <a:xfrm>
            <a:off x="11155750" y="6041200"/>
            <a:ext cx="752300" cy="752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6"/>
          <p:cNvSpPr/>
          <p:nvPr/>
        </p:nvSpPr>
        <p:spPr>
          <a:xfrm>
            <a:off x="640080" y="502920"/>
            <a:ext cx="731520" cy="731520"/>
          </a:xfrm>
          <a:prstGeom prst="ellipse">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0" name="Google Shape;210;p16"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211" name="Google Shape;211;p16"/>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Fear, lack, and abundance</a:t>
            </a:r>
            <a:endParaRPr sz="3000" b="0" i="0" u="none" strike="noStrike" cap="none">
              <a:solidFill>
                <a:schemeClr val="dk1"/>
              </a:solidFill>
              <a:latin typeface="Calibri"/>
              <a:ea typeface="Calibri"/>
              <a:cs typeface="Calibri"/>
              <a:sym typeface="Calibri"/>
            </a:endParaRPr>
          </a:p>
        </p:txBody>
      </p:sp>
      <p:sp>
        <p:nvSpPr>
          <p:cNvPr id="212" name="Google Shape;212;p16"/>
          <p:cNvSpPr/>
          <p:nvPr/>
        </p:nvSpPr>
        <p:spPr>
          <a:xfrm>
            <a:off x="640080" y="1691640"/>
            <a:ext cx="5212080" cy="3977640"/>
          </a:xfrm>
          <a:prstGeom prst="roundRect">
            <a:avLst>
              <a:gd name="adj" fmla="val 2299"/>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6"/>
          <p:cNvSpPr/>
          <p:nvPr/>
        </p:nvSpPr>
        <p:spPr>
          <a:xfrm>
            <a:off x="1005840" y="1947672"/>
            <a:ext cx="4480560" cy="5029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E3D3A"/>
              </a:buClr>
              <a:buSzPts val="2100"/>
              <a:buFont typeface="Cambria"/>
              <a:buNone/>
            </a:pPr>
            <a:r>
              <a:rPr lang="en-US" sz="2100" b="1" i="0" u="none" strike="noStrike" cap="none">
                <a:solidFill>
                  <a:srgbClr val="1E3D3A"/>
                </a:solidFill>
                <a:latin typeface="Cambria"/>
                <a:ea typeface="Cambria"/>
                <a:cs typeface="Cambria"/>
                <a:sym typeface="Cambria"/>
              </a:rPr>
              <a:t>A decision from fear (sca</a:t>
            </a:r>
            <a:r>
              <a:rPr lang="en-US" sz="2100" b="1">
                <a:solidFill>
                  <a:srgbClr val="1E3D3A"/>
                </a:solidFill>
                <a:latin typeface="Cambria"/>
                <a:ea typeface="Cambria"/>
                <a:cs typeface="Cambria"/>
                <a:sym typeface="Cambria"/>
              </a:rPr>
              <a:t>rcity)</a:t>
            </a:r>
            <a:endParaRPr sz="2100" b="0" i="0" u="none" strike="noStrike" cap="none">
              <a:solidFill>
                <a:schemeClr val="dk1"/>
              </a:solidFill>
              <a:latin typeface="Calibri"/>
              <a:ea typeface="Calibri"/>
              <a:cs typeface="Calibri"/>
              <a:sym typeface="Calibri"/>
            </a:endParaRPr>
          </a:p>
        </p:txBody>
      </p:sp>
      <p:sp>
        <p:nvSpPr>
          <p:cNvPr id="214" name="Google Shape;214;p16"/>
          <p:cNvSpPr/>
          <p:nvPr/>
        </p:nvSpPr>
        <p:spPr>
          <a:xfrm>
            <a:off x="1005840" y="2560320"/>
            <a:ext cx="4480560" cy="2834640"/>
          </a:xfrm>
          <a:prstGeom prst="rect">
            <a:avLst/>
          </a:prstGeom>
          <a:noFill/>
          <a:ln>
            <a:noFill/>
          </a:ln>
        </p:spPr>
        <p:txBody>
          <a:bodyPr spcFirstLastPara="1" wrap="square" lIns="91425" tIns="45700" rIns="91425" bIns="45700" anchor="t" anchorCtr="0">
            <a:noAutofit/>
          </a:bodyPr>
          <a:lstStyle/>
          <a:p>
            <a:pPr marL="228600" marR="0" lvl="0" indent="-266700" algn="l" rtl="0">
              <a:spcBef>
                <a:spcPts val="0"/>
              </a:spcBef>
              <a:spcAft>
                <a:spcPts val="0"/>
              </a:spcAft>
              <a:buClr>
                <a:srgbClr val="2B2B2B"/>
              </a:buClr>
              <a:buSzPts val="2050"/>
              <a:buFont typeface="Calibri"/>
              <a:buChar char="•"/>
            </a:pPr>
            <a:r>
              <a:rPr lang="en-US" sz="2050">
                <a:solidFill>
                  <a:srgbClr val="2B2B2B"/>
                </a:solidFill>
                <a:latin typeface="Calibri"/>
                <a:ea typeface="Calibri"/>
                <a:cs typeface="Calibri"/>
                <a:sym typeface="Calibri"/>
              </a:rPr>
              <a:t>I need to eliminate all these foods as I read it online</a:t>
            </a:r>
            <a:endParaRPr sz="2050" b="0" i="0" u="none" strike="noStrike" cap="none">
              <a:solidFill>
                <a:schemeClr val="dk1"/>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b="0" i="0" u="none" strike="noStrike" cap="none">
                <a:solidFill>
                  <a:srgbClr val="2B2B2B"/>
                </a:solidFill>
                <a:latin typeface="Calibri"/>
                <a:ea typeface="Calibri"/>
                <a:cs typeface="Calibri"/>
                <a:sym typeface="Calibri"/>
              </a:rPr>
              <a:t>Treating one flare as the whole future</a:t>
            </a:r>
            <a:endParaRPr sz="2050" b="0" i="0" u="none" strike="noStrike" cap="none">
              <a:solidFill>
                <a:schemeClr val="dk1"/>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a:solidFill>
                  <a:srgbClr val="2B2B2B"/>
                </a:solidFill>
                <a:latin typeface="Calibri"/>
                <a:ea typeface="Calibri"/>
                <a:cs typeface="Calibri"/>
                <a:sym typeface="Calibri"/>
              </a:rPr>
              <a:t>“My child will never get better”</a:t>
            </a:r>
            <a:endParaRPr sz="2050">
              <a:solidFill>
                <a:srgbClr val="2B2B2B"/>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b="1">
                <a:solidFill>
                  <a:srgbClr val="2B2B2B"/>
                </a:solidFill>
                <a:latin typeface="Calibri"/>
                <a:ea typeface="Calibri"/>
                <a:cs typeface="Calibri"/>
                <a:sym typeface="Calibri"/>
              </a:rPr>
              <a:t>Mentality rooted in past conditioning, unworthiness, anxiety. </a:t>
            </a:r>
            <a:endParaRPr sz="2050" b="1">
              <a:solidFill>
                <a:srgbClr val="2B2B2B"/>
              </a:solidFill>
              <a:latin typeface="Calibri"/>
              <a:ea typeface="Calibri"/>
              <a:cs typeface="Calibri"/>
              <a:sym typeface="Calibri"/>
            </a:endParaRPr>
          </a:p>
          <a:p>
            <a:pPr marL="457200" marR="0" lvl="0" indent="0" algn="l" rtl="0">
              <a:spcBef>
                <a:spcPts val="1000"/>
              </a:spcBef>
              <a:spcAft>
                <a:spcPts val="0"/>
              </a:spcAft>
              <a:buNone/>
            </a:pPr>
            <a:endParaRPr sz="1450" b="0" i="0" u="none" strike="noStrike" cap="none">
              <a:solidFill>
                <a:schemeClr val="dk1"/>
              </a:solidFill>
              <a:latin typeface="Calibri"/>
              <a:ea typeface="Calibri"/>
              <a:cs typeface="Calibri"/>
              <a:sym typeface="Calibri"/>
            </a:endParaRPr>
          </a:p>
        </p:txBody>
      </p:sp>
      <p:sp>
        <p:nvSpPr>
          <p:cNvPr id="215" name="Google Shape;215;p16"/>
          <p:cNvSpPr/>
          <p:nvPr/>
        </p:nvSpPr>
        <p:spPr>
          <a:xfrm>
            <a:off x="6309360" y="1691640"/>
            <a:ext cx="5212080" cy="3977640"/>
          </a:xfrm>
          <a:prstGeom prst="roundRect">
            <a:avLst>
              <a:gd name="adj" fmla="val 2299"/>
            </a:avLst>
          </a:prstGeom>
          <a:solidFill>
            <a:srgbClr val="FBE4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6"/>
          <p:cNvSpPr/>
          <p:nvPr/>
        </p:nvSpPr>
        <p:spPr>
          <a:xfrm>
            <a:off x="6675125" y="1850950"/>
            <a:ext cx="4480500" cy="4431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E8735F"/>
              </a:buClr>
              <a:buSzPts val="2100"/>
              <a:buFont typeface="Cambria"/>
              <a:buNone/>
            </a:pPr>
            <a:r>
              <a:rPr lang="en-US" sz="2100" b="1" i="0" u="none" strike="noStrike" cap="none">
                <a:solidFill>
                  <a:schemeClr val="dk1"/>
                </a:solidFill>
                <a:latin typeface="Cambria"/>
                <a:ea typeface="Cambria"/>
                <a:cs typeface="Cambria"/>
                <a:sym typeface="Cambria"/>
              </a:rPr>
              <a:t>A decision </a:t>
            </a:r>
            <a:r>
              <a:rPr lang="en-US" sz="2100" b="1">
                <a:solidFill>
                  <a:schemeClr val="dk1"/>
                </a:solidFill>
                <a:latin typeface="Cambria"/>
                <a:ea typeface="Cambria"/>
                <a:cs typeface="Cambria"/>
                <a:sym typeface="Cambria"/>
              </a:rPr>
              <a:t>from a</a:t>
            </a:r>
            <a:r>
              <a:rPr lang="en-US" sz="2100" b="1" i="0" u="none" strike="noStrike" cap="none">
                <a:solidFill>
                  <a:schemeClr val="dk1"/>
                </a:solidFill>
                <a:latin typeface="Cambria"/>
                <a:ea typeface="Cambria"/>
                <a:cs typeface="Cambria"/>
                <a:sym typeface="Cambria"/>
              </a:rPr>
              <a:t>bundance (love)</a:t>
            </a:r>
            <a:endParaRPr sz="2100" b="0" i="0" u="none" strike="noStrike" cap="none">
              <a:solidFill>
                <a:schemeClr val="dk1"/>
              </a:solidFill>
              <a:latin typeface="Calibri"/>
              <a:ea typeface="Calibri"/>
              <a:cs typeface="Calibri"/>
              <a:sym typeface="Calibri"/>
            </a:endParaRPr>
          </a:p>
        </p:txBody>
      </p:sp>
      <p:sp>
        <p:nvSpPr>
          <p:cNvPr id="217" name="Google Shape;217;p16"/>
          <p:cNvSpPr/>
          <p:nvPr/>
        </p:nvSpPr>
        <p:spPr>
          <a:xfrm>
            <a:off x="6675125" y="2294050"/>
            <a:ext cx="4480500" cy="2991300"/>
          </a:xfrm>
          <a:prstGeom prst="rect">
            <a:avLst/>
          </a:prstGeom>
          <a:noFill/>
          <a:ln>
            <a:noFill/>
          </a:ln>
        </p:spPr>
        <p:txBody>
          <a:bodyPr spcFirstLastPara="1" wrap="square" lIns="91425" tIns="45700" rIns="91425" bIns="45700" anchor="t" anchorCtr="0">
            <a:noAutofit/>
          </a:bodyPr>
          <a:lstStyle/>
          <a:p>
            <a:pPr marL="228600" marR="0" lvl="0" indent="-247650" algn="l" rtl="0">
              <a:spcBef>
                <a:spcPts val="0"/>
              </a:spcBef>
              <a:spcAft>
                <a:spcPts val="0"/>
              </a:spcAft>
              <a:buClr>
                <a:srgbClr val="2B2B2B"/>
              </a:buClr>
              <a:buSzPts val="1750"/>
              <a:buFont typeface="Calibri"/>
              <a:buChar char="•"/>
            </a:pPr>
            <a:r>
              <a:rPr lang="en-US" sz="1750" b="0" i="0" u="none" strike="noStrike" cap="none">
                <a:solidFill>
                  <a:srgbClr val="2B2B2B"/>
                </a:solidFill>
                <a:latin typeface="Calibri"/>
                <a:ea typeface="Calibri"/>
                <a:cs typeface="Calibri"/>
                <a:sym typeface="Calibri"/>
              </a:rPr>
              <a:t>A food confirmed to cause anaphylaxis stays off the table for now. Everything else</a:t>
            </a:r>
            <a:r>
              <a:rPr lang="en-US" sz="1750">
                <a:solidFill>
                  <a:srgbClr val="2B2B2B"/>
                </a:solidFill>
                <a:latin typeface="Calibri"/>
                <a:ea typeface="Calibri"/>
                <a:cs typeface="Calibri"/>
                <a:sym typeface="Calibri"/>
              </a:rPr>
              <a:t> needs a clinical rationale before elimination.</a:t>
            </a:r>
            <a:endParaRPr sz="1750">
              <a:solidFill>
                <a:srgbClr val="2B2B2B"/>
              </a:solidFill>
              <a:latin typeface="Calibri"/>
              <a:ea typeface="Calibri"/>
              <a:cs typeface="Calibri"/>
              <a:sym typeface="Calibri"/>
            </a:endParaRPr>
          </a:p>
          <a:p>
            <a:pPr marL="457200" marR="0" lvl="0" indent="0" algn="l" rtl="0">
              <a:spcBef>
                <a:spcPts val="0"/>
              </a:spcBef>
              <a:spcAft>
                <a:spcPts val="0"/>
              </a:spcAft>
              <a:buNone/>
            </a:pPr>
            <a:endParaRPr sz="1750">
              <a:solidFill>
                <a:srgbClr val="2B2B2B"/>
              </a:solidFill>
              <a:latin typeface="Calibri"/>
              <a:ea typeface="Calibri"/>
              <a:cs typeface="Calibri"/>
              <a:sym typeface="Calibri"/>
            </a:endParaRPr>
          </a:p>
          <a:p>
            <a:pPr marL="228600" marR="0" lvl="0" indent="-247650" algn="l" rtl="0">
              <a:spcBef>
                <a:spcPts val="0"/>
              </a:spcBef>
              <a:spcAft>
                <a:spcPts val="0"/>
              </a:spcAft>
              <a:buClr>
                <a:srgbClr val="2B2B2B"/>
              </a:buClr>
              <a:buSzPts val="1750"/>
              <a:buFont typeface="Calibri"/>
              <a:buChar char="•"/>
            </a:pPr>
            <a:r>
              <a:rPr lang="en-US" sz="1750">
                <a:solidFill>
                  <a:srgbClr val="2B2B2B"/>
                </a:solidFill>
                <a:latin typeface="Calibri"/>
                <a:ea typeface="Calibri"/>
                <a:cs typeface="Calibri"/>
                <a:sym typeface="Calibri"/>
              </a:rPr>
              <a:t>Flare ups does not mean my child’s future is doomed.</a:t>
            </a:r>
            <a:endParaRPr sz="1750">
              <a:solidFill>
                <a:srgbClr val="2B2B2B"/>
              </a:solidFill>
              <a:latin typeface="Calibri"/>
              <a:ea typeface="Calibri"/>
              <a:cs typeface="Calibri"/>
              <a:sym typeface="Calibri"/>
            </a:endParaRPr>
          </a:p>
          <a:p>
            <a:pPr marL="457200" marR="0" lvl="0" indent="0" algn="l" rtl="0">
              <a:spcBef>
                <a:spcPts val="0"/>
              </a:spcBef>
              <a:spcAft>
                <a:spcPts val="0"/>
              </a:spcAft>
              <a:buNone/>
            </a:pPr>
            <a:endParaRPr sz="1750">
              <a:solidFill>
                <a:srgbClr val="2B2B2B"/>
              </a:solidFill>
              <a:latin typeface="Calibri"/>
              <a:ea typeface="Calibri"/>
              <a:cs typeface="Calibri"/>
              <a:sym typeface="Calibri"/>
            </a:endParaRPr>
          </a:p>
          <a:p>
            <a:pPr marL="228600" marR="0" lvl="0" indent="-247650" algn="l" rtl="0">
              <a:spcBef>
                <a:spcPts val="0"/>
              </a:spcBef>
              <a:spcAft>
                <a:spcPts val="0"/>
              </a:spcAft>
              <a:buClr>
                <a:srgbClr val="2B2B2B"/>
              </a:buClr>
              <a:buSzPts val="1750"/>
              <a:buFont typeface="Calibri"/>
              <a:buChar char="•"/>
            </a:pPr>
            <a:r>
              <a:rPr lang="en-US" sz="1750">
                <a:solidFill>
                  <a:srgbClr val="2B2B2B"/>
                </a:solidFill>
                <a:latin typeface="Calibri"/>
                <a:ea typeface="Calibri"/>
                <a:cs typeface="Calibri"/>
                <a:sym typeface="Calibri"/>
              </a:rPr>
              <a:t>Everyday is a new day, I will approach is as best as I can and not from my fearful mind.</a:t>
            </a:r>
            <a:endParaRPr sz="1750">
              <a:solidFill>
                <a:srgbClr val="2B2B2B"/>
              </a:solidFill>
              <a:latin typeface="Calibri"/>
              <a:ea typeface="Calibri"/>
              <a:cs typeface="Calibri"/>
              <a:sym typeface="Calibri"/>
            </a:endParaRPr>
          </a:p>
          <a:p>
            <a:pPr marL="457200" marR="0" lvl="0" indent="0" algn="l" rtl="0">
              <a:spcBef>
                <a:spcPts val="0"/>
              </a:spcBef>
              <a:spcAft>
                <a:spcPts val="0"/>
              </a:spcAft>
              <a:buNone/>
            </a:pPr>
            <a:endParaRPr sz="1750">
              <a:solidFill>
                <a:srgbClr val="2B2B2B"/>
              </a:solidFill>
              <a:latin typeface="Calibri"/>
              <a:ea typeface="Calibri"/>
              <a:cs typeface="Calibri"/>
              <a:sym typeface="Calibri"/>
            </a:endParaRPr>
          </a:p>
          <a:p>
            <a:pPr marL="228600" marR="0" lvl="0" indent="-247650" algn="l" rtl="0">
              <a:spcBef>
                <a:spcPts val="0"/>
              </a:spcBef>
              <a:spcAft>
                <a:spcPts val="0"/>
              </a:spcAft>
              <a:buClr>
                <a:srgbClr val="2B2B2B"/>
              </a:buClr>
              <a:buSzPts val="1750"/>
              <a:buFont typeface="Calibri"/>
              <a:buChar char="•"/>
            </a:pPr>
            <a:r>
              <a:rPr lang="en-US" sz="1750" b="1">
                <a:solidFill>
                  <a:srgbClr val="2B2B2B"/>
                </a:solidFill>
                <a:latin typeface="Calibri"/>
                <a:ea typeface="Calibri"/>
                <a:cs typeface="Calibri"/>
                <a:sym typeface="Calibri"/>
              </a:rPr>
              <a:t>Mentality rooted in trust, courage and self worth. </a:t>
            </a:r>
            <a:endParaRPr sz="1750" b="1">
              <a:solidFill>
                <a:srgbClr val="2B2B2B"/>
              </a:solidFill>
              <a:latin typeface="Calibri"/>
              <a:ea typeface="Calibri"/>
              <a:cs typeface="Calibri"/>
              <a:sym typeface="Calibri"/>
            </a:endParaRPr>
          </a:p>
          <a:p>
            <a:pPr marL="457200" marR="0" lvl="0" indent="0" algn="l" rtl="0">
              <a:spcBef>
                <a:spcPts val="0"/>
              </a:spcBef>
              <a:spcAft>
                <a:spcPts val="0"/>
              </a:spcAft>
              <a:buNone/>
            </a:pPr>
            <a:r>
              <a:rPr lang="en-US" sz="1850">
                <a:solidFill>
                  <a:srgbClr val="2B2B2B"/>
                </a:solidFill>
                <a:latin typeface="Calibri"/>
                <a:ea typeface="Calibri"/>
                <a:cs typeface="Calibri"/>
                <a:sym typeface="Calibri"/>
              </a:rPr>
              <a:t> </a:t>
            </a:r>
            <a:endParaRPr sz="1850" b="0" i="0" u="none" strike="noStrike" cap="none">
              <a:solidFill>
                <a:schemeClr val="dk1"/>
              </a:solidFill>
              <a:latin typeface="Calibri"/>
              <a:ea typeface="Calibri"/>
              <a:cs typeface="Calibri"/>
              <a:sym typeface="Calibri"/>
            </a:endParaRPr>
          </a:p>
        </p:txBody>
      </p:sp>
      <p:pic>
        <p:nvPicPr>
          <p:cNvPr id="218" name="Google Shape;218;p16"/>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219" name="Google Shape;219;p16"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7"/>
          <p:cNvSpPr/>
          <p:nvPr/>
        </p:nvSpPr>
        <p:spPr>
          <a:xfrm>
            <a:off x="5532120" y="1371600"/>
            <a:ext cx="1188720" cy="118872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6" name="Google Shape;226;p17" descr="preencoded.png"/>
          <p:cNvPicPr preferRelativeResize="0"/>
          <p:nvPr/>
        </p:nvPicPr>
        <p:blipFill rotWithShape="1">
          <a:blip r:embed="rId3">
            <a:alphaModFix/>
          </a:blip>
          <a:srcRect/>
          <a:stretch/>
        </p:blipFill>
        <p:spPr>
          <a:xfrm>
            <a:off x="5853074" y="1692554"/>
            <a:ext cx="546811" cy="546811"/>
          </a:xfrm>
          <a:prstGeom prst="rect">
            <a:avLst/>
          </a:prstGeom>
          <a:noFill/>
          <a:ln>
            <a:noFill/>
          </a:ln>
        </p:spPr>
      </p:pic>
      <p:sp>
        <p:nvSpPr>
          <p:cNvPr id="227" name="Google Shape;227;p17"/>
          <p:cNvSpPr/>
          <p:nvPr/>
        </p:nvSpPr>
        <p:spPr>
          <a:xfrm>
            <a:off x="731520" y="2880360"/>
            <a:ext cx="10698480" cy="118872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3800"/>
              <a:buFont typeface="Cambria"/>
              <a:buNone/>
            </a:pPr>
            <a:r>
              <a:rPr lang="en-US" sz="3800" b="1" i="0" u="none" strike="noStrike" cap="none">
                <a:solidFill>
                  <a:srgbClr val="FFFFFF"/>
                </a:solidFill>
                <a:latin typeface="Cambria"/>
                <a:ea typeface="Cambria"/>
                <a:cs typeface="Cambria"/>
                <a:sym typeface="Cambria"/>
              </a:rPr>
              <a:t>Mindfulness and mindful eating</a:t>
            </a:r>
            <a:endParaRPr sz="3800" b="0" i="0" u="none" strike="noStrike" cap="none">
              <a:solidFill>
                <a:schemeClr val="dk1"/>
              </a:solidFill>
              <a:latin typeface="Calibri"/>
              <a:ea typeface="Calibri"/>
              <a:cs typeface="Calibri"/>
              <a:sym typeface="Calibri"/>
            </a:endParaRPr>
          </a:p>
        </p:txBody>
      </p:sp>
      <p:pic>
        <p:nvPicPr>
          <p:cNvPr id="228" name="Google Shape;228;p17"/>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229" name="Google Shape;229;p17"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8"/>
          <p:cNvSpPr/>
          <p:nvPr/>
        </p:nvSpPr>
        <p:spPr>
          <a:xfrm>
            <a:off x="640080" y="502920"/>
            <a:ext cx="731520" cy="731520"/>
          </a:xfrm>
          <a:prstGeom prst="ellipse">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6" name="Google Shape;236;p18"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237" name="Google Shape;237;p18"/>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What is mindfulness?</a:t>
            </a:r>
            <a:endParaRPr sz="3000" b="0" i="0" u="none" strike="noStrike" cap="none">
              <a:solidFill>
                <a:schemeClr val="dk1"/>
              </a:solidFill>
              <a:latin typeface="Calibri"/>
              <a:ea typeface="Calibri"/>
              <a:cs typeface="Calibri"/>
              <a:sym typeface="Calibri"/>
            </a:endParaRPr>
          </a:p>
        </p:txBody>
      </p:sp>
      <p:sp>
        <p:nvSpPr>
          <p:cNvPr id="238" name="Google Shape;238;p18"/>
          <p:cNvSpPr/>
          <p:nvPr/>
        </p:nvSpPr>
        <p:spPr>
          <a:xfrm>
            <a:off x="640080" y="1645920"/>
            <a:ext cx="10881360" cy="9144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2B2B2B"/>
              </a:buClr>
              <a:buSzPts val="1800"/>
              <a:buFont typeface="Calibri"/>
              <a:buNone/>
            </a:pPr>
            <a:r>
              <a:rPr lang="en-US" sz="2000" b="0" i="0" u="none" strike="noStrike" cap="none">
                <a:solidFill>
                  <a:srgbClr val="2B2B2B"/>
                </a:solidFill>
                <a:latin typeface="Calibri"/>
                <a:ea typeface="Calibri"/>
                <a:cs typeface="Calibri"/>
                <a:sym typeface="Calibri"/>
              </a:rPr>
              <a:t>It doesn’t replace medical care. It gives you a way to meet the fight-or-flight response you just saw or felt, instead of being run by it.</a:t>
            </a:r>
            <a:endParaRPr sz="2000" b="0" i="0" u="none" strike="noStrike" cap="none">
              <a:solidFill>
                <a:schemeClr val="dk1"/>
              </a:solidFill>
              <a:latin typeface="Calibri"/>
              <a:ea typeface="Calibri"/>
              <a:cs typeface="Calibri"/>
              <a:sym typeface="Calibri"/>
            </a:endParaRPr>
          </a:p>
        </p:txBody>
      </p:sp>
      <p:sp>
        <p:nvSpPr>
          <p:cNvPr id="239" name="Google Shape;239;p18"/>
          <p:cNvSpPr/>
          <p:nvPr/>
        </p:nvSpPr>
        <p:spPr>
          <a:xfrm>
            <a:off x="640080" y="2697480"/>
            <a:ext cx="10881360" cy="1051560"/>
          </a:xfrm>
          <a:prstGeom prst="roundRect">
            <a:avLst>
              <a:gd name="adj" fmla="val 7826"/>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8"/>
          <p:cNvSpPr/>
          <p:nvPr/>
        </p:nvSpPr>
        <p:spPr>
          <a:xfrm>
            <a:off x="998375" y="2697475"/>
            <a:ext cx="10157400" cy="10515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1800"/>
              <a:buFont typeface="Calibri"/>
              <a:buNone/>
            </a:pPr>
            <a:r>
              <a:rPr lang="en-US" sz="2000" b="1" u="none" strike="noStrike" cap="none">
                <a:solidFill>
                  <a:srgbClr val="1E3D3A"/>
                </a:solidFill>
                <a:latin typeface="Calibri"/>
                <a:ea typeface="Calibri"/>
                <a:cs typeface="Calibri"/>
                <a:sym typeface="Calibri"/>
              </a:rPr>
              <a:t>Noticing what’s happening in your body and mind, right now, without immediately reacting to it or judging it. </a:t>
            </a:r>
            <a:endParaRPr sz="2000" b="0" u="none" strike="noStrike" cap="none">
              <a:solidFill>
                <a:schemeClr val="dk1"/>
              </a:solidFill>
              <a:latin typeface="Calibri"/>
              <a:ea typeface="Calibri"/>
              <a:cs typeface="Calibri"/>
              <a:sym typeface="Calibri"/>
            </a:endParaRPr>
          </a:p>
        </p:txBody>
      </p:sp>
      <p:sp>
        <p:nvSpPr>
          <p:cNvPr id="241" name="Google Shape;241;p18"/>
          <p:cNvSpPr/>
          <p:nvPr/>
        </p:nvSpPr>
        <p:spPr>
          <a:xfrm>
            <a:off x="640080" y="4023360"/>
            <a:ext cx="10881360" cy="1280160"/>
          </a:xfrm>
          <a:prstGeom prst="rect">
            <a:avLst/>
          </a:prstGeom>
          <a:noFill/>
          <a:ln>
            <a:noFill/>
          </a:ln>
        </p:spPr>
        <p:txBody>
          <a:bodyPr spcFirstLastPara="1" wrap="square" lIns="91425" tIns="45700" rIns="91425" bIns="45700" anchor="t" anchorCtr="0">
            <a:noAutofit/>
          </a:bodyPr>
          <a:lstStyle/>
          <a:p>
            <a:pPr marL="0" marR="0" lvl="0" indent="0" algn="l" rtl="0">
              <a:lnSpc>
                <a:spcPct val="118000"/>
              </a:lnSpc>
              <a:spcBef>
                <a:spcPts val="0"/>
              </a:spcBef>
              <a:spcAft>
                <a:spcPts val="0"/>
              </a:spcAft>
              <a:buClr>
                <a:srgbClr val="2B2B2B"/>
              </a:buClr>
              <a:buSzPts val="1700"/>
              <a:buFont typeface="Calibri"/>
              <a:buNone/>
            </a:pPr>
            <a:r>
              <a:rPr lang="en-US" sz="2000" b="0" u="none" strike="noStrike" cap="none">
                <a:solidFill>
                  <a:srgbClr val="2B2B2B"/>
                </a:solidFill>
                <a:latin typeface="Calibri"/>
                <a:ea typeface="Calibri"/>
                <a:cs typeface="Calibri"/>
                <a:sym typeface="Calibri"/>
              </a:rPr>
              <a:t>For food fear specifically: noticing the alarm bells, the racing heart, the tight stomach, the urge to say no before you’ve even looked at the plate, as information rather than as a command.</a:t>
            </a:r>
            <a:endParaRPr sz="2000" b="0" u="none" strike="noStrike" cap="none">
              <a:solidFill>
                <a:schemeClr val="dk1"/>
              </a:solidFill>
              <a:latin typeface="Calibri"/>
              <a:ea typeface="Calibri"/>
              <a:cs typeface="Calibri"/>
              <a:sym typeface="Calibri"/>
            </a:endParaRPr>
          </a:p>
        </p:txBody>
      </p:sp>
      <p:pic>
        <p:nvPicPr>
          <p:cNvPr id="242" name="Google Shape;242;p18"/>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243" name="Google Shape;243;p18"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9"/>
          <p:cNvSpPr/>
          <p:nvPr/>
        </p:nvSpPr>
        <p:spPr>
          <a:xfrm>
            <a:off x="640080" y="502920"/>
            <a:ext cx="731520" cy="73152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0" name="Google Shape;250;p19"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251" name="Google Shape;251;p19"/>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What is mindful eating?</a:t>
            </a:r>
            <a:endParaRPr sz="3000" b="0" i="0" u="none" strike="noStrike" cap="none">
              <a:solidFill>
                <a:schemeClr val="dk1"/>
              </a:solidFill>
              <a:latin typeface="Calibri"/>
              <a:ea typeface="Calibri"/>
              <a:cs typeface="Calibri"/>
              <a:sym typeface="Calibri"/>
            </a:endParaRPr>
          </a:p>
        </p:txBody>
      </p:sp>
      <p:sp>
        <p:nvSpPr>
          <p:cNvPr id="252" name="Google Shape;252;p19"/>
          <p:cNvSpPr/>
          <p:nvPr/>
        </p:nvSpPr>
        <p:spPr>
          <a:xfrm>
            <a:off x="640080" y="1600200"/>
            <a:ext cx="10881360" cy="100584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2B2B2B"/>
              </a:buClr>
              <a:buSzPts val="1700"/>
              <a:buFont typeface="Calibri"/>
              <a:buNone/>
            </a:pPr>
            <a:r>
              <a:rPr lang="en-US" sz="1900" b="0" i="0" u="none" strike="noStrike" cap="none">
                <a:solidFill>
                  <a:srgbClr val="2B2B2B"/>
                </a:solidFill>
                <a:latin typeface="Calibri"/>
                <a:ea typeface="Calibri"/>
                <a:cs typeface="Calibri"/>
                <a:sym typeface="Calibri"/>
              </a:rPr>
              <a:t>That same noticing, applied to food: hunger, fullness, taste, how your body responds, without the running commentary of good food or bad food</a:t>
            </a:r>
            <a:r>
              <a:rPr lang="en-US" sz="1900">
                <a:solidFill>
                  <a:srgbClr val="2B2B2B"/>
                </a:solidFill>
                <a:latin typeface="Calibri"/>
                <a:ea typeface="Calibri"/>
                <a:cs typeface="Calibri"/>
                <a:sym typeface="Calibri"/>
              </a:rPr>
              <a:t> and societal food rules. Mindful eating is an opportunity to practice mindfulness! </a:t>
            </a:r>
            <a:endParaRPr sz="2000">
              <a:solidFill>
                <a:srgbClr val="595959"/>
              </a:solidFill>
            </a:endParaRPr>
          </a:p>
          <a:p>
            <a:pPr marL="0" marR="0" lvl="0" indent="0" algn="l" rtl="0">
              <a:lnSpc>
                <a:spcPct val="115000"/>
              </a:lnSpc>
              <a:spcBef>
                <a:spcPts val="0"/>
              </a:spcBef>
              <a:spcAft>
                <a:spcPts val="0"/>
              </a:spcAft>
              <a:buClr>
                <a:srgbClr val="2B2B2B"/>
              </a:buClr>
              <a:buSzPts val="1700"/>
              <a:buFont typeface="Calibri"/>
              <a:buNone/>
            </a:pPr>
            <a:endParaRPr sz="2000">
              <a:solidFill>
                <a:srgbClr val="595959"/>
              </a:solidFill>
            </a:endParaRPr>
          </a:p>
          <a:p>
            <a:pPr marL="0" marR="0" lvl="0" indent="0" algn="l" rtl="0">
              <a:lnSpc>
                <a:spcPct val="115000"/>
              </a:lnSpc>
              <a:spcBef>
                <a:spcPts val="0"/>
              </a:spcBef>
              <a:spcAft>
                <a:spcPts val="0"/>
              </a:spcAft>
              <a:buClr>
                <a:srgbClr val="2B2B2B"/>
              </a:buClr>
              <a:buSzPts val="1700"/>
              <a:buFont typeface="Calibri"/>
              <a:buNone/>
            </a:pPr>
            <a:endParaRPr sz="1700">
              <a:solidFill>
                <a:srgbClr val="595959"/>
              </a:solidFill>
            </a:endParaRPr>
          </a:p>
          <a:p>
            <a:pPr marL="457200" lvl="0" indent="0" algn="l" rtl="0">
              <a:lnSpc>
                <a:spcPct val="115000"/>
              </a:lnSpc>
              <a:spcBef>
                <a:spcPts val="0"/>
              </a:spcBef>
              <a:spcAft>
                <a:spcPts val="1200"/>
              </a:spcAft>
              <a:buNone/>
            </a:pPr>
            <a:endParaRPr sz="1700">
              <a:solidFill>
                <a:srgbClr val="2B2B2B"/>
              </a:solidFill>
              <a:latin typeface="Calibri"/>
              <a:ea typeface="Calibri"/>
              <a:cs typeface="Calibri"/>
              <a:sym typeface="Calibri"/>
            </a:endParaRPr>
          </a:p>
        </p:txBody>
      </p:sp>
      <p:sp>
        <p:nvSpPr>
          <p:cNvPr id="253" name="Google Shape;253;p19"/>
          <p:cNvSpPr/>
          <p:nvPr/>
        </p:nvSpPr>
        <p:spPr>
          <a:xfrm>
            <a:off x="655350" y="3219300"/>
            <a:ext cx="10881300" cy="1362600"/>
          </a:xfrm>
          <a:prstGeom prst="roundRect">
            <a:avLst>
              <a:gd name="adj" fmla="val 5806"/>
            </a:avLst>
          </a:prstGeom>
          <a:solidFill>
            <a:srgbClr val="FBE4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9"/>
          <p:cNvSpPr/>
          <p:nvPr/>
        </p:nvSpPr>
        <p:spPr>
          <a:xfrm>
            <a:off x="1021050" y="3195023"/>
            <a:ext cx="10149900" cy="1362600"/>
          </a:xfrm>
          <a:prstGeom prst="rect">
            <a:avLst/>
          </a:prstGeom>
          <a:noFill/>
          <a:ln>
            <a:noFill/>
          </a:ln>
        </p:spPr>
        <p:txBody>
          <a:bodyPr spcFirstLastPara="1" wrap="square" lIns="0" tIns="0" rIns="0" bIns="0" anchor="ctr" anchorCtr="0">
            <a:noAutofit/>
          </a:bodyPr>
          <a:lstStyle/>
          <a:p>
            <a:pPr marL="0" lvl="0" indent="0" algn="l" rtl="0">
              <a:lnSpc>
                <a:spcPct val="115000"/>
              </a:lnSpc>
              <a:spcBef>
                <a:spcPts val="1200"/>
              </a:spcBef>
              <a:spcAft>
                <a:spcPts val="1200"/>
              </a:spcAft>
              <a:buClr>
                <a:schemeClr val="dk1"/>
              </a:buClr>
              <a:buSzPts val="1100"/>
              <a:buFont typeface="Arial"/>
              <a:buNone/>
            </a:pPr>
            <a:r>
              <a:rPr lang="en-US" sz="2450">
                <a:solidFill>
                  <a:srgbClr val="1E3D3A"/>
                </a:solidFill>
                <a:latin typeface="Calibri"/>
                <a:ea typeface="Calibri"/>
                <a:cs typeface="Calibri"/>
                <a:sym typeface="Calibri"/>
              </a:rPr>
              <a:t>The BASICS of Mindful Eating (Breathe, Assess, Slow, Investigate, Chew, Savor)</a:t>
            </a:r>
            <a:endParaRPr sz="2450">
              <a:solidFill>
                <a:srgbClr val="1E3D3A"/>
              </a:solidFill>
              <a:latin typeface="Calibri"/>
              <a:ea typeface="Calibri"/>
              <a:cs typeface="Calibri"/>
              <a:sym typeface="Calibri"/>
            </a:endParaRPr>
          </a:p>
        </p:txBody>
      </p:sp>
      <p:sp>
        <p:nvSpPr>
          <p:cNvPr id="255" name="Google Shape;255;p19"/>
          <p:cNvSpPr/>
          <p:nvPr/>
        </p:nvSpPr>
        <p:spPr>
          <a:xfrm>
            <a:off x="640075" y="4937771"/>
            <a:ext cx="10881300" cy="8688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2B2B2B"/>
              </a:buClr>
              <a:buSzPts val="1500"/>
              <a:buFont typeface="Calibri"/>
              <a:buNone/>
            </a:pPr>
            <a:r>
              <a:rPr lang="en-US" sz="1800" b="0" i="1" u="none" strike="noStrike" cap="none">
                <a:solidFill>
                  <a:srgbClr val="2B2B2B"/>
                </a:solidFill>
                <a:latin typeface="Calibri"/>
                <a:ea typeface="Calibri"/>
                <a:cs typeface="Calibri"/>
                <a:sym typeface="Calibri"/>
              </a:rPr>
              <a:t>Nobody in this room needs to eat through a reaction to prove they’ve healed their relationship with food. It means getting quiet enough to notice which signal you’re dealing with, then pairing that with the tools already covered: reintroduction, the symptom diary, your team.</a:t>
            </a:r>
            <a:endParaRPr sz="1800" b="0" i="1" u="none" strike="noStrike" cap="none">
              <a:solidFill>
                <a:schemeClr val="dk1"/>
              </a:solidFill>
              <a:latin typeface="Calibri"/>
              <a:ea typeface="Calibri"/>
              <a:cs typeface="Calibri"/>
              <a:sym typeface="Calibri"/>
            </a:endParaRPr>
          </a:p>
        </p:txBody>
      </p:sp>
      <p:pic>
        <p:nvPicPr>
          <p:cNvPr id="256" name="Google Shape;256;p19" title="MCAS KIDS LOGO - 1.png"/>
          <p:cNvPicPr preferRelativeResize="0"/>
          <p:nvPr/>
        </p:nvPicPr>
        <p:blipFill>
          <a:blip r:embed="rId4">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0"/>
          <p:cNvSpPr/>
          <p:nvPr/>
        </p:nvSpPr>
        <p:spPr>
          <a:xfrm>
            <a:off x="5532120" y="1371600"/>
            <a:ext cx="1188720" cy="118872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3" name="Google Shape;263;p20" descr="preencoded.png"/>
          <p:cNvPicPr preferRelativeResize="0"/>
          <p:nvPr/>
        </p:nvPicPr>
        <p:blipFill rotWithShape="1">
          <a:blip r:embed="rId3">
            <a:alphaModFix/>
          </a:blip>
          <a:srcRect/>
          <a:stretch/>
        </p:blipFill>
        <p:spPr>
          <a:xfrm>
            <a:off x="5853074" y="1692554"/>
            <a:ext cx="546811" cy="546811"/>
          </a:xfrm>
          <a:prstGeom prst="rect">
            <a:avLst/>
          </a:prstGeom>
          <a:noFill/>
          <a:ln>
            <a:noFill/>
          </a:ln>
        </p:spPr>
      </p:pic>
      <p:sp>
        <p:nvSpPr>
          <p:cNvPr id="264" name="Google Shape;264;p20"/>
          <p:cNvSpPr/>
          <p:nvPr/>
        </p:nvSpPr>
        <p:spPr>
          <a:xfrm>
            <a:off x="731520" y="2880360"/>
            <a:ext cx="10698480" cy="118872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3800"/>
              <a:buFont typeface="Cambria"/>
              <a:buNone/>
            </a:pPr>
            <a:r>
              <a:rPr lang="en-US" sz="3800" b="1" i="0" u="none" strike="noStrike" cap="none">
                <a:solidFill>
                  <a:srgbClr val="FFFFFF"/>
                </a:solidFill>
                <a:latin typeface="Cambria"/>
                <a:ea typeface="Cambria"/>
                <a:cs typeface="Cambria"/>
                <a:sym typeface="Cambria"/>
              </a:rPr>
              <a:t>The two arrows</a:t>
            </a:r>
            <a:endParaRPr sz="3800" b="0" i="0" u="none" strike="noStrike" cap="none">
              <a:solidFill>
                <a:schemeClr val="dk1"/>
              </a:solidFill>
              <a:latin typeface="Calibri"/>
              <a:ea typeface="Calibri"/>
              <a:cs typeface="Calibri"/>
              <a:sym typeface="Calibri"/>
            </a:endParaRPr>
          </a:p>
        </p:txBody>
      </p:sp>
      <p:sp>
        <p:nvSpPr>
          <p:cNvPr id="265" name="Google Shape;265;p20"/>
          <p:cNvSpPr/>
          <p:nvPr/>
        </p:nvSpPr>
        <p:spPr>
          <a:xfrm>
            <a:off x="1188720" y="3977640"/>
            <a:ext cx="9784080" cy="5486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7FA69B"/>
              </a:buClr>
              <a:buSzPts val="1700"/>
              <a:buFont typeface="Calibri"/>
              <a:buNone/>
            </a:pPr>
            <a:r>
              <a:rPr lang="en-US" sz="2400" b="0" u="none" strike="noStrike" cap="none">
                <a:solidFill>
                  <a:schemeClr val="dk1"/>
                </a:solidFill>
                <a:latin typeface="Calibri"/>
                <a:ea typeface="Calibri"/>
                <a:cs typeface="Calibri"/>
                <a:sym typeface="Calibri"/>
              </a:rPr>
              <a:t>A Buddhist teaching</a:t>
            </a:r>
            <a:endParaRPr sz="2400" b="0" u="none" strike="noStrike" cap="none">
              <a:solidFill>
                <a:schemeClr val="dk1"/>
              </a:solidFill>
              <a:latin typeface="Calibri"/>
              <a:ea typeface="Calibri"/>
              <a:cs typeface="Calibri"/>
              <a:sym typeface="Calibri"/>
            </a:endParaRPr>
          </a:p>
        </p:txBody>
      </p:sp>
      <p:pic>
        <p:nvPicPr>
          <p:cNvPr id="266" name="Google Shape;266;p20"/>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267" name="Google Shape;267;p20"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1"/>
          <p:cNvSpPr/>
          <p:nvPr/>
        </p:nvSpPr>
        <p:spPr>
          <a:xfrm>
            <a:off x="640080" y="502920"/>
            <a:ext cx="731520" cy="731520"/>
          </a:xfrm>
          <a:prstGeom prst="ellipse">
            <a:avLst/>
          </a:prstGeom>
          <a:solidFill>
            <a:srgbClr val="7FA6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74" name="Google Shape;274;p21"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275" name="Google Shape;275;p21"/>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The two arrows</a:t>
            </a:r>
            <a:endParaRPr sz="3000" b="0" i="0" u="none" strike="noStrike" cap="none">
              <a:solidFill>
                <a:schemeClr val="dk1"/>
              </a:solidFill>
              <a:latin typeface="Calibri"/>
              <a:ea typeface="Calibri"/>
              <a:cs typeface="Calibri"/>
              <a:sym typeface="Calibri"/>
            </a:endParaRPr>
          </a:p>
        </p:txBody>
      </p:sp>
      <p:sp>
        <p:nvSpPr>
          <p:cNvPr id="276" name="Google Shape;276;p21"/>
          <p:cNvSpPr/>
          <p:nvPr/>
        </p:nvSpPr>
        <p:spPr>
          <a:xfrm>
            <a:off x="640080" y="1691640"/>
            <a:ext cx="5212080" cy="3977640"/>
          </a:xfrm>
          <a:prstGeom prst="roundRect">
            <a:avLst>
              <a:gd name="adj" fmla="val 2299"/>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1"/>
          <p:cNvSpPr/>
          <p:nvPr/>
        </p:nvSpPr>
        <p:spPr>
          <a:xfrm>
            <a:off x="1005840" y="1947672"/>
            <a:ext cx="4480560" cy="5029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E3D3A"/>
              </a:buClr>
              <a:buSzPts val="2100"/>
              <a:buFont typeface="Cambria"/>
              <a:buNone/>
            </a:pPr>
            <a:r>
              <a:rPr lang="en-US" sz="2100" b="1" i="0" u="none" strike="noStrike" cap="none">
                <a:solidFill>
                  <a:srgbClr val="1E3D3A"/>
                </a:solidFill>
                <a:latin typeface="Cambria"/>
                <a:ea typeface="Cambria"/>
                <a:cs typeface="Cambria"/>
                <a:sym typeface="Cambria"/>
              </a:rPr>
              <a:t>First arrow </a:t>
            </a:r>
            <a:endParaRPr sz="2100" b="0" i="0" u="none" strike="noStrike" cap="none">
              <a:solidFill>
                <a:schemeClr val="dk1"/>
              </a:solidFill>
              <a:latin typeface="Calibri"/>
              <a:ea typeface="Calibri"/>
              <a:cs typeface="Calibri"/>
              <a:sym typeface="Calibri"/>
            </a:endParaRPr>
          </a:p>
        </p:txBody>
      </p:sp>
      <p:sp>
        <p:nvSpPr>
          <p:cNvPr id="278" name="Google Shape;278;p21"/>
          <p:cNvSpPr/>
          <p:nvPr/>
        </p:nvSpPr>
        <p:spPr>
          <a:xfrm>
            <a:off x="1005840" y="2560320"/>
            <a:ext cx="4480560" cy="2834640"/>
          </a:xfrm>
          <a:prstGeom prst="rect">
            <a:avLst/>
          </a:prstGeom>
          <a:noFill/>
          <a:ln>
            <a:noFill/>
          </a:ln>
        </p:spPr>
        <p:txBody>
          <a:bodyPr spcFirstLastPara="1" wrap="square" lIns="91425" tIns="45700" rIns="91425" bIns="45700" anchor="t" anchorCtr="0">
            <a:noAutofit/>
          </a:bodyPr>
          <a:lstStyle/>
          <a:p>
            <a:pPr marL="228600" marR="0" lvl="0" indent="-266700" algn="l" rtl="0">
              <a:spcBef>
                <a:spcPts val="0"/>
              </a:spcBef>
              <a:spcAft>
                <a:spcPts val="0"/>
              </a:spcAft>
              <a:buClr>
                <a:srgbClr val="2B2B2B"/>
              </a:buClr>
              <a:buSzPts val="2050"/>
              <a:buFont typeface="Calibri"/>
              <a:buChar char="•"/>
            </a:pPr>
            <a:r>
              <a:rPr lang="en-US" sz="2050" b="0" i="0" u="none" strike="noStrike" cap="none">
                <a:solidFill>
                  <a:srgbClr val="2B2B2B"/>
                </a:solidFill>
                <a:latin typeface="Calibri"/>
                <a:ea typeface="Calibri"/>
                <a:cs typeface="Calibri"/>
                <a:sym typeface="Calibri"/>
              </a:rPr>
              <a:t>The pain/reaction itself</a:t>
            </a:r>
            <a:endParaRPr sz="2050" b="0" i="0" u="none" strike="noStrike" cap="none">
              <a:solidFill>
                <a:schemeClr val="dk1"/>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b="0" i="0" u="none" strike="noStrike" cap="none">
                <a:solidFill>
                  <a:srgbClr val="2B2B2B"/>
                </a:solidFill>
                <a:latin typeface="Calibri"/>
                <a:ea typeface="Calibri"/>
                <a:cs typeface="Calibri"/>
                <a:sym typeface="Calibri"/>
              </a:rPr>
              <a:t>The physical reaction: stomach pain, hives, the fatigue that follows a flare</a:t>
            </a:r>
            <a:endParaRPr sz="2050" b="0" i="0" u="none" strike="noStrike" cap="none">
              <a:solidFill>
                <a:schemeClr val="dk1"/>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a:solidFill>
                  <a:srgbClr val="2B2B2B"/>
                </a:solidFill>
                <a:latin typeface="Calibri"/>
                <a:ea typeface="Calibri"/>
                <a:cs typeface="Calibri"/>
                <a:sym typeface="Calibri"/>
              </a:rPr>
              <a:t>O</a:t>
            </a:r>
            <a:r>
              <a:rPr lang="en-US" sz="2050" b="0" i="0" u="none" strike="noStrike" cap="none">
                <a:solidFill>
                  <a:srgbClr val="2B2B2B"/>
                </a:solidFill>
                <a:latin typeface="Calibri"/>
                <a:ea typeface="Calibri"/>
                <a:cs typeface="Calibri"/>
                <a:sym typeface="Calibri"/>
              </a:rPr>
              <a:t>utside our control</a:t>
            </a:r>
            <a:endParaRPr sz="2050" b="0" i="0" u="none" strike="noStrike" cap="none">
              <a:solidFill>
                <a:schemeClr val="dk1"/>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a:solidFill>
                  <a:srgbClr val="2B2B2B"/>
                </a:solidFill>
                <a:latin typeface="Calibri"/>
                <a:ea typeface="Calibri"/>
                <a:cs typeface="Calibri"/>
                <a:sym typeface="Calibri"/>
              </a:rPr>
              <a:t>Having a diagnosis like MCAS</a:t>
            </a:r>
            <a:endParaRPr sz="2050" b="0" i="0" u="none" strike="noStrike" cap="none">
              <a:solidFill>
                <a:schemeClr val="dk1"/>
              </a:solidFill>
              <a:latin typeface="Calibri"/>
              <a:ea typeface="Calibri"/>
              <a:cs typeface="Calibri"/>
              <a:sym typeface="Calibri"/>
            </a:endParaRPr>
          </a:p>
        </p:txBody>
      </p:sp>
      <p:sp>
        <p:nvSpPr>
          <p:cNvPr id="279" name="Google Shape;279;p21"/>
          <p:cNvSpPr/>
          <p:nvPr/>
        </p:nvSpPr>
        <p:spPr>
          <a:xfrm>
            <a:off x="6309360" y="1691640"/>
            <a:ext cx="5212080" cy="3977640"/>
          </a:xfrm>
          <a:prstGeom prst="roundRect">
            <a:avLst>
              <a:gd name="adj" fmla="val 2299"/>
            </a:avLst>
          </a:prstGeom>
          <a:solidFill>
            <a:srgbClr val="FBE4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1"/>
          <p:cNvSpPr/>
          <p:nvPr/>
        </p:nvSpPr>
        <p:spPr>
          <a:xfrm>
            <a:off x="6675120" y="1947672"/>
            <a:ext cx="4480560" cy="5029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E8735F"/>
              </a:buClr>
              <a:buSzPts val="2100"/>
              <a:buFont typeface="Cambria"/>
              <a:buNone/>
            </a:pPr>
            <a:r>
              <a:rPr lang="en-US" sz="2100" b="1" i="0" u="none" strike="noStrike" cap="none">
                <a:solidFill>
                  <a:schemeClr val="dk1"/>
                </a:solidFill>
                <a:latin typeface="Cambria"/>
                <a:ea typeface="Cambria"/>
                <a:cs typeface="Cambria"/>
                <a:sym typeface="Cambria"/>
              </a:rPr>
              <a:t>Second arrow </a:t>
            </a:r>
            <a:endParaRPr sz="2100" b="0" i="0" u="none" strike="noStrike" cap="none">
              <a:solidFill>
                <a:schemeClr val="dk1"/>
              </a:solidFill>
              <a:latin typeface="Calibri"/>
              <a:ea typeface="Calibri"/>
              <a:cs typeface="Calibri"/>
              <a:sym typeface="Calibri"/>
            </a:endParaRPr>
          </a:p>
        </p:txBody>
      </p:sp>
      <p:sp>
        <p:nvSpPr>
          <p:cNvPr id="281" name="Google Shape;281;p21"/>
          <p:cNvSpPr/>
          <p:nvPr/>
        </p:nvSpPr>
        <p:spPr>
          <a:xfrm>
            <a:off x="6675120" y="2560320"/>
            <a:ext cx="4480560" cy="2834640"/>
          </a:xfrm>
          <a:prstGeom prst="rect">
            <a:avLst/>
          </a:prstGeom>
          <a:noFill/>
          <a:ln>
            <a:noFill/>
          </a:ln>
        </p:spPr>
        <p:txBody>
          <a:bodyPr spcFirstLastPara="1" wrap="square" lIns="91425" tIns="45700" rIns="91425" bIns="45700" anchor="t" anchorCtr="0">
            <a:noAutofit/>
          </a:bodyPr>
          <a:lstStyle/>
          <a:p>
            <a:pPr marL="228600" marR="0" lvl="0" indent="-260350" algn="l" rtl="0">
              <a:spcBef>
                <a:spcPts val="0"/>
              </a:spcBef>
              <a:spcAft>
                <a:spcPts val="0"/>
              </a:spcAft>
              <a:buClr>
                <a:srgbClr val="2B2B2B"/>
              </a:buClr>
              <a:buSzPts val="1950"/>
              <a:buFont typeface="Calibri"/>
              <a:buChar char="•"/>
            </a:pPr>
            <a:r>
              <a:rPr lang="en-US" sz="1950">
                <a:solidFill>
                  <a:srgbClr val="2B2B2B"/>
                </a:solidFill>
                <a:latin typeface="Calibri"/>
                <a:ea typeface="Calibri"/>
                <a:cs typeface="Calibri"/>
                <a:sym typeface="Calibri"/>
              </a:rPr>
              <a:t>The stories we add on top</a:t>
            </a:r>
            <a:endParaRPr sz="1950" b="0" i="0" u="none" strike="noStrike" cap="none">
              <a:solidFill>
                <a:schemeClr val="dk1"/>
              </a:solidFill>
              <a:latin typeface="Calibri"/>
              <a:ea typeface="Calibri"/>
              <a:cs typeface="Calibri"/>
              <a:sym typeface="Calibri"/>
            </a:endParaRPr>
          </a:p>
          <a:p>
            <a:pPr marL="228600" marR="0" lvl="0" indent="-260350" algn="l" rtl="0">
              <a:spcBef>
                <a:spcPts val="1000"/>
              </a:spcBef>
              <a:spcAft>
                <a:spcPts val="0"/>
              </a:spcAft>
              <a:buClr>
                <a:srgbClr val="2B2B2B"/>
              </a:buClr>
              <a:buSzPts val="1950"/>
              <a:buFont typeface="Calibri"/>
              <a:buChar char="•"/>
            </a:pPr>
            <a:r>
              <a:rPr lang="en-US" sz="1950" b="0" i="0" u="none" strike="noStrike" cap="none">
                <a:solidFill>
                  <a:srgbClr val="2B2B2B"/>
                </a:solidFill>
                <a:latin typeface="Calibri"/>
                <a:ea typeface="Calibri"/>
                <a:cs typeface="Calibri"/>
                <a:sym typeface="Calibri"/>
              </a:rPr>
              <a:t>The guilt, the catastrophising, the story that starts the moment the first arrow hits</a:t>
            </a:r>
            <a:endParaRPr sz="1950" b="0" i="0" u="none" strike="noStrike" cap="none">
              <a:solidFill>
                <a:schemeClr val="dk1"/>
              </a:solidFill>
              <a:latin typeface="Calibri"/>
              <a:ea typeface="Calibri"/>
              <a:cs typeface="Calibri"/>
              <a:sym typeface="Calibri"/>
            </a:endParaRPr>
          </a:p>
          <a:p>
            <a:pPr marL="228600" marR="0" lvl="0" indent="-260350" algn="l" rtl="0">
              <a:spcBef>
                <a:spcPts val="1000"/>
              </a:spcBef>
              <a:spcAft>
                <a:spcPts val="0"/>
              </a:spcAft>
              <a:buClr>
                <a:srgbClr val="2B2B2B"/>
              </a:buClr>
              <a:buSzPts val="1950"/>
              <a:buFont typeface="Calibri"/>
              <a:buChar char="•"/>
            </a:pPr>
            <a:r>
              <a:rPr lang="en-US" sz="1950" b="0" i="0" u="none" strike="noStrike" cap="none">
                <a:solidFill>
                  <a:srgbClr val="2B2B2B"/>
                </a:solidFill>
                <a:latin typeface="Calibri"/>
                <a:ea typeface="Calibri"/>
                <a:cs typeface="Calibri"/>
                <a:sym typeface="Calibri"/>
              </a:rPr>
              <a:t>“The foods I have to give up now.” “The trip I’ll never take.”</a:t>
            </a:r>
            <a:endParaRPr sz="1950" b="0" i="0" u="none" strike="noStrike" cap="none">
              <a:solidFill>
                <a:srgbClr val="2B2B2B"/>
              </a:solidFill>
              <a:latin typeface="Calibri"/>
              <a:ea typeface="Calibri"/>
              <a:cs typeface="Calibri"/>
              <a:sym typeface="Calibri"/>
            </a:endParaRPr>
          </a:p>
          <a:p>
            <a:pPr marL="228600" marR="0" lvl="0" indent="-260350" algn="l" rtl="0">
              <a:spcBef>
                <a:spcPts val="1000"/>
              </a:spcBef>
              <a:spcAft>
                <a:spcPts val="0"/>
              </a:spcAft>
              <a:buClr>
                <a:srgbClr val="2B2B2B"/>
              </a:buClr>
              <a:buSzPts val="1950"/>
              <a:buFont typeface="Calibri"/>
              <a:buChar char="•"/>
            </a:pPr>
            <a:r>
              <a:rPr lang="en-US" sz="1950">
                <a:solidFill>
                  <a:srgbClr val="2B2B2B"/>
                </a:solidFill>
                <a:latin typeface="Calibri"/>
                <a:ea typeface="Calibri"/>
                <a:cs typeface="Calibri"/>
                <a:sym typeface="Calibri"/>
              </a:rPr>
              <a:t>In our control (monkey mind)</a:t>
            </a:r>
            <a:endParaRPr sz="1950">
              <a:solidFill>
                <a:srgbClr val="2B2B2B"/>
              </a:solidFill>
              <a:latin typeface="Calibri"/>
              <a:ea typeface="Calibri"/>
              <a:cs typeface="Calibri"/>
              <a:sym typeface="Calibri"/>
            </a:endParaRPr>
          </a:p>
          <a:p>
            <a:pPr marL="228600" marR="0" lvl="0" indent="-260350" algn="l" rtl="0">
              <a:spcBef>
                <a:spcPts val="1000"/>
              </a:spcBef>
              <a:spcAft>
                <a:spcPts val="0"/>
              </a:spcAft>
              <a:buClr>
                <a:srgbClr val="2B2B2B"/>
              </a:buClr>
              <a:buSzPts val="1950"/>
              <a:buFont typeface="Calibri"/>
              <a:buChar char="•"/>
            </a:pPr>
            <a:r>
              <a:rPr lang="en-US" sz="1950">
                <a:solidFill>
                  <a:srgbClr val="2B2B2B"/>
                </a:solidFill>
                <a:latin typeface="Calibri"/>
                <a:ea typeface="Calibri"/>
                <a:cs typeface="Calibri"/>
                <a:sym typeface="Calibri"/>
              </a:rPr>
              <a:t>Struggling with acceptance</a:t>
            </a:r>
            <a:endParaRPr sz="1950" b="0" i="0" u="none" strike="noStrike" cap="none">
              <a:solidFill>
                <a:schemeClr val="dk1"/>
              </a:solidFill>
              <a:latin typeface="Calibri"/>
              <a:ea typeface="Calibri"/>
              <a:cs typeface="Calibri"/>
              <a:sym typeface="Calibri"/>
            </a:endParaRPr>
          </a:p>
        </p:txBody>
      </p:sp>
      <p:pic>
        <p:nvPicPr>
          <p:cNvPr id="282" name="Google Shape;282;p21"/>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283" name="Google Shape;283;p21" title="Nishtis Choice Logo 2026 RGB Black Horizontal 72dpi.png"/>
          <p:cNvPicPr preferRelativeResize="0"/>
          <p:nvPr/>
        </p:nvPicPr>
        <p:blipFill>
          <a:blip r:embed="rId5">
            <a:alphaModFix/>
          </a:blip>
          <a:stretch>
            <a:fillRect/>
          </a:stretch>
        </p:blipFill>
        <p:spPr>
          <a:xfrm>
            <a:off x="10528250" y="6162450"/>
            <a:ext cx="1466025" cy="53904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2"/>
          <p:cNvSpPr/>
          <p:nvPr/>
        </p:nvSpPr>
        <p:spPr>
          <a:xfrm>
            <a:off x="640080" y="502920"/>
            <a:ext cx="731520" cy="73152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0" name="Google Shape;290;p22" descr="preencoded.png"/>
          <p:cNvPicPr preferRelativeResize="0"/>
          <p:nvPr/>
        </p:nvPicPr>
        <p:blipFill rotWithShape="1">
          <a:blip r:embed="rId3">
            <a:alphaModFix/>
          </a:blip>
          <a:srcRect/>
          <a:stretch/>
        </p:blipFill>
        <p:spPr>
          <a:xfrm>
            <a:off x="837590" y="700430"/>
            <a:ext cx="336499" cy="336499"/>
          </a:xfrm>
          <a:prstGeom prst="rect">
            <a:avLst/>
          </a:prstGeom>
          <a:noFill/>
          <a:ln>
            <a:noFill/>
          </a:ln>
        </p:spPr>
      </p:pic>
      <p:sp>
        <p:nvSpPr>
          <p:cNvPr id="291" name="Google Shape;291;p22"/>
          <p:cNvSpPr/>
          <p:nvPr/>
        </p:nvSpPr>
        <p:spPr>
          <a:xfrm>
            <a:off x="1600200" y="429768"/>
            <a:ext cx="9966960" cy="8686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i="0" u="none" strike="noStrike" cap="none">
                <a:solidFill>
                  <a:srgbClr val="1E3D3A"/>
                </a:solidFill>
                <a:latin typeface="Cambria"/>
                <a:ea typeface="Cambria"/>
                <a:cs typeface="Cambria"/>
                <a:sym typeface="Cambria"/>
              </a:rPr>
              <a:t>If you’re here as a parent</a:t>
            </a:r>
            <a:endParaRPr sz="3000" b="0" i="0" u="none" strike="noStrike" cap="none">
              <a:solidFill>
                <a:schemeClr val="dk1"/>
              </a:solidFill>
              <a:latin typeface="Calibri"/>
              <a:ea typeface="Calibri"/>
              <a:cs typeface="Calibri"/>
              <a:sym typeface="Calibri"/>
            </a:endParaRPr>
          </a:p>
        </p:txBody>
      </p:sp>
      <p:sp>
        <p:nvSpPr>
          <p:cNvPr id="292" name="Google Shape;292;p22"/>
          <p:cNvSpPr/>
          <p:nvPr/>
        </p:nvSpPr>
        <p:spPr>
          <a:xfrm>
            <a:off x="640080" y="1691640"/>
            <a:ext cx="5212080" cy="3977640"/>
          </a:xfrm>
          <a:prstGeom prst="roundRect">
            <a:avLst>
              <a:gd name="adj" fmla="val 2299"/>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2"/>
          <p:cNvSpPr/>
          <p:nvPr/>
        </p:nvSpPr>
        <p:spPr>
          <a:xfrm>
            <a:off x="1005840" y="1947672"/>
            <a:ext cx="4480560" cy="5029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1E3D3A"/>
              </a:buClr>
              <a:buSzPts val="2100"/>
              <a:buFont typeface="Cambria"/>
              <a:buNone/>
            </a:pPr>
            <a:r>
              <a:rPr lang="en-US" sz="2100" b="1" i="0" u="none" strike="noStrike" cap="none">
                <a:solidFill>
                  <a:srgbClr val="1E3D3A"/>
                </a:solidFill>
                <a:latin typeface="Cambria"/>
                <a:ea typeface="Cambria"/>
                <a:cs typeface="Cambria"/>
                <a:sym typeface="Cambria"/>
              </a:rPr>
              <a:t>First arrow</a:t>
            </a:r>
            <a:endParaRPr sz="2100" b="0" i="0" u="none" strike="noStrike" cap="none">
              <a:solidFill>
                <a:schemeClr val="dk1"/>
              </a:solidFill>
              <a:latin typeface="Calibri"/>
              <a:ea typeface="Calibri"/>
              <a:cs typeface="Calibri"/>
              <a:sym typeface="Calibri"/>
            </a:endParaRPr>
          </a:p>
        </p:txBody>
      </p:sp>
      <p:sp>
        <p:nvSpPr>
          <p:cNvPr id="294" name="Google Shape;294;p22"/>
          <p:cNvSpPr/>
          <p:nvPr/>
        </p:nvSpPr>
        <p:spPr>
          <a:xfrm>
            <a:off x="1005840" y="2560320"/>
            <a:ext cx="4480560" cy="2834640"/>
          </a:xfrm>
          <a:prstGeom prst="rect">
            <a:avLst/>
          </a:prstGeom>
          <a:noFill/>
          <a:ln>
            <a:noFill/>
          </a:ln>
        </p:spPr>
        <p:txBody>
          <a:bodyPr spcFirstLastPara="1" wrap="square" lIns="91425" tIns="45700" rIns="91425" bIns="45700" anchor="t" anchorCtr="0">
            <a:noAutofit/>
          </a:bodyPr>
          <a:lstStyle/>
          <a:p>
            <a:pPr marL="228600" marR="0" lvl="0" indent="-266700" algn="l" rtl="0">
              <a:spcBef>
                <a:spcPts val="0"/>
              </a:spcBef>
              <a:spcAft>
                <a:spcPts val="0"/>
              </a:spcAft>
              <a:buClr>
                <a:srgbClr val="2B2B2B"/>
              </a:buClr>
              <a:buSzPts val="2050"/>
              <a:buFont typeface="Calibri"/>
              <a:buChar char="•"/>
            </a:pPr>
            <a:r>
              <a:rPr lang="en-US" sz="2050" b="0" i="0" u="none" strike="noStrike" cap="none">
                <a:solidFill>
                  <a:srgbClr val="2B2B2B"/>
                </a:solidFill>
                <a:latin typeface="Calibri"/>
                <a:ea typeface="Calibri"/>
                <a:cs typeface="Calibri"/>
                <a:sym typeface="Calibri"/>
              </a:rPr>
              <a:t>Still your child’s reaction/diagnosis</a:t>
            </a:r>
            <a:endParaRPr sz="2050" b="0" i="0" u="none" strike="noStrike" cap="none">
              <a:solidFill>
                <a:schemeClr val="dk1"/>
              </a:solidFill>
              <a:latin typeface="Calibri"/>
              <a:ea typeface="Calibri"/>
              <a:cs typeface="Calibri"/>
              <a:sym typeface="Calibri"/>
            </a:endParaRPr>
          </a:p>
          <a:p>
            <a:pPr marL="457200" marR="0" lvl="0" indent="0" algn="l" rtl="0">
              <a:spcBef>
                <a:spcPts val="1000"/>
              </a:spcBef>
              <a:spcAft>
                <a:spcPts val="0"/>
              </a:spcAft>
              <a:buNone/>
            </a:pPr>
            <a:endParaRPr sz="2050" b="0" i="0" u="none" strike="noStrike" cap="none">
              <a:solidFill>
                <a:schemeClr val="dk1"/>
              </a:solidFill>
              <a:latin typeface="Calibri"/>
              <a:ea typeface="Calibri"/>
              <a:cs typeface="Calibri"/>
              <a:sym typeface="Calibri"/>
            </a:endParaRPr>
          </a:p>
        </p:txBody>
      </p:sp>
      <p:sp>
        <p:nvSpPr>
          <p:cNvPr id="295" name="Google Shape;295;p22"/>
          <p:cNvSpPr/>
          <p:nvPr/>
        </p:nvSpPr>
        <p:spPr>
          <a:xfrm>
            <a:off x="6309360" y="1691640"/>
            <a:ext cx="5212080" cy="3977640"/>
          </a:xfrm>
          <a:prstGeom prst="roundRect">
            <a:avLst>
              <a:gd name="adj" fmla="val 2299"/>
            </a:avLst>
          </a:prstGeom>
          <a:solidFill>
            <a:srgbClr val="FBE4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6675120" y="1947672"/>
            <a:ext cx="4480560" cy="50292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E8735F"/>
              </a:buClr>
              <a:buSzPts val="2100"/>
              <a:buFont typeface="Cambria"/>
              <a:buNone/>
            </a:pPr>
            <a:r>
              <a:rPr lang="en-US" sz="2100" b="1" i="0" u="none" strike="noStrike" cap="none">
                <a:solidFill>
                  <a:schemeClr val="dk1"/>
                </a:solidFill>
                <a:latin typeface="Cambria"/>
                <a:ea typeface="Cambria"/>
                <a:cs typeface="Cambria"/>
                <a:sym typeface="Cambria"/>
              </a:rPr>
              <a:t>Second arrow, now yours</a:t>
            </a:r>
            <a:endParaRPr sz="2100" b="0" i="0" u="none" strike="noStrike" cap="none">
              <a:solidFill>
                <a:schemeClr val="dk1"/>
              </a:solidFill>
              <a:latin typeface="Calibri"/>
              <a:ea typeface="Calibri"/>
              <a:cs typeface="Calibri"/>
              <a:sym typeface="Calibri"/>
            </a:endParaRPr>
          </a:p>
        </p:txBody>
      </p:sp>
      <p:sp>
        <p:nvSpPr>
          <p:cNvPr id="297" name="Google Shape;297;p22"/>
          <p:cNvSpPr/>
          <p:nvPr/>
        </p:nvSpPr>
        <p:spPr>
          <a:xfrm>
            <a:off x="6675120" y="2560320"/>
            <a:ext cx="4480560" cy="2834640"/>
          </a:xfrm>
          <a:prstGeom prst="rect">
            <a:avLst/>
          </a:prstGeom>
          <a:noFill/>
          <a:ln>
            <a:noFill/>
          </a:ln>
        </p:spPr>
        <p:txBody>
          <a:bodyPr spcFirstLastPara="1" wrap="square" lIns="91425" tIns="45700" rIns="91425" bIns="45700" anchor="t" anchorCtr="0">
            <a:noAutofit/>
          </a:bodyPr>
          <a:lstStyle/>
          <a:p>
            <a:pPr marL="228600" marR="0" lvl="0" indent="-266700" algn="l" rtl="0">
              <a:spcBef>
                <a:spcPts val="0"/>
              </a:spcBef>
              <a:spcAft>
                <a:spcPts val="0"/>
              </a:spcAft>
              <a:buClr>
                <a:srgbClr val="2B2B2B"/>
              </a:buClr>
              <a:buSzPts val="2050"/>
              <a:buFont typeface="Calibri"/>
              <a:buChar char="•"/>
            </a:pPr>
            <a:r>
              <a:rPr lang="en-US" sz="2050" b="0" i="0" u="none" strike="noStrike" cap="none">
                <a:solidFill>
                  <a:srgbClr val="2B2B2B"/>
                </a:solidFill>
                <a:latin typeface="Calibri"/>
                <a:ea typeface="Calibri"/>
                <a:cs typeface="Calibri"/>
                <a:sym typeface="Calibri"/>
              </a:rPr>
              <a:t>The guilt </a:t>
            </a:r>
            <a:r>
              <a:rPr lang="en-US" sz="2050">
                <a:solidFill>
                  <a:srgbClr val="2B2B2B"/>
                </a:solidFill>
                <a:latin typeface="Calibri"/>
                <a:ea typeface="Calibri"/>
                <a:cs typeface="Calibri"/>
                <a:sym typeface="Calibri"/>
              </a:rPr>
              <a:t>you carry</a:t>
            </a:r>
            <a:endParaRPr sz="2050" b="0" i="0" u="none" strike="noStrike" cap="none">
              <a:solidFill>
                <a:schemeClr val="dk1"/>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b="0" i="0" u="none" strike="noStrike" cap="none">
                <a:solidFill>
                  <a:srgbClr val="2B2B2B"/>
                </a:solidFill>
                <a:latin typeface="Calibri"/>
                <a:ea typeface="Calibri"/>
                <a:cs typeface="Calibri"/>
                <a:sym typeface="Calibri"/>
              </a:rPr>
              <a:t>The hypervigilance that creeps into every future meal</a:t>
            </a:r>
            <a:endParaRPr sz="2050" b="0" i="0" u="none" strike="noStrike" cap="none">
              <a:solidFill>
                <a:schemeClr val="dk1"/>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b="0" i="0" u="none" strike="noStrike" cap="none">
                <a:solidFill>
                  <a:srgbClr val="2B2B2B"/>
                </a:solidFill>
                <a:latin typeface="Calibri"/>
                <a:ea typeface="Calibri"/>
                <a:cs typeface="Calibri"/>
                <a:sym typeface="Calibri"/>
              </a:rPr>
              <a:t>The catastrophising about a future you haven’t reached yet</a:t>
            </a:r>
            <a:endParaRPr sz="2050" b="0" i="0" u="none" strike="noStrike" cap="none">
              <a:solidFill>
                <a:srgbClr val="2B2B2B"/>
              </a:solidFill>
              <a:latin typeface="Calibri"/>
              <a:ea typeface="Calibri"/>
              <a:cs typeface="Calibri"/>
              <a:sym typeface="Calibri"/>
            </a:endParaRPr>
          </a:p>
          <a:p>
            <a:pPr marL="228600" marR="0" lvl="0" indent="-266700" algn="l" rtl="0">
              <a:spcBef>
                <a:spcPts val="1000"/>
              </a:spcBef>
              <a:spcAft>
                <a:spcPts val="0"/>
              </a:spcAft>
              <a:buClr>
                <a:srgbClr val="2B2B2B"/>
              </a:buClr>
              <a:buSzPts val="2050"/>
              <a:buFont typeface="Calibri"/>
              <a:buChar char="•"/>
            </a:pPr>
            <a:r>
              <a:rPr lang="en-US" sz="2050" b="1">
                <a:solidFill>
                  <a:srgbClr val="2B2B2B"/>
                </a:solidFill>
                <a:latin typeface="Calibri"/>
                <a:ea typeface="Calibri"/>
                <a:cs typeface="Calibri"/>
                <a:sym typeface="Calibri"/>
              </a:rPr>
              <a:t>The second arrow = mental proliferation. </a:t>
            </a:r>
            <a:endParaRPr sz="2050" b="1">
              <a:solidFill>
                <a:srgbClr val="2B2B2B"/>
              </a:solidFill>
              <a:latin typeface="Calibri"/>
              <a:ea typeface="Calibri"/>
              <a:cs typeface="Calibri"/>
              <a:sym typeface="Calibri"/>
            </a:endParaRPr>
          </a:p>
        </p:txBody>
      </p:sp>
      <p:sp>
        <p:nvSpPr>
          <p:cNvPr id="298" name="Google Shape;298;p22"/>
          <p:cNvSpPr/>
          <p:nvPr/>
        </p:nvSpPr>
        <p:spPr>
          <a:xfrm>
            <a:off x="640080" y="5806440"/>
            <a:ext cx="10881360" cy="777240"/>
          </a:xfrm>
          <a:prstGeom prst="roundRect">
            <a:avLst>
              <a:gd name="adj" fmla="val 10588"/>
            </a:avLst>
          </a:prstGeom>
          <a:solidFill>
            <a:srgbClr val="E7F0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2"/>
          <p:cNvSpPr/>
          <p:nvPr/>
        </p:nvSpPr>
        <p:spPr>
          <a:xfrm>
            <a:off x="1005840" y="5806440"/>
            <a:ext cx="10149840" cy="7772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E3D3A"/>
              </a:buClr>
              <a:buSzPts val="1500"/>
              <a:buFont typeface="Calibri"/>
              <a:buNone/>
            </a:pPr>
            <a:r>
              <a:rPr lang="en-US" sz="2000" b="0" u="none" strike="noStrike" cap="none">
                <a:solidFill>
                  <a:srgbClr val="1E3D3A"/>
                </a:solidFill>
                <a:latin typeface="Calibri"/>
                <a:ea typeface="Calibri"/>
                <a:cs typeface="Calibri"/>
                <a:sym typeface="Calibri"/>
              </a:rPr>
              <a:t>A parent’s second arrow can leave as much of a mark on a child’s relationship with food as the first arrow did.</a:t>
            </a:r>
            <a:endParaRPr sz="2000" b="0" u="none" strike="noStrike" cap="none">
              <a:solidFill>
                <a:schemeClr val="dk1"/>
              </a:solidFill>
              <a:latin typeface="Calibri"/>
              <a:ea typeface="Calibri"/>
              <a:cs typeface="Calibri"/>
              <a:sym typeface="Calibri"/>
            </a:endParaRPr>
          </a:p>
        </p:txBody>
      </p:sp>
      <p:pic>
        <p:nvPicPr>
          <p:cNvPr id="300" name="Google Shape;300;p22"/>
          <p:cNvPicPr preferRelativeResize="0"/>
          <p:nvPr/>
        </p:nvPicPr>
        <p:blipFill rotWithShape="1">
          <a:blip r:embed="rId4">
            <a:alphaModFix/>
          </a:blip>
          <a:srcRect l="18352" t="34015" r="60587" b="55335"/>
          <a:stretch/>
        </p:blipFill>
        <p:spPr>
          <a:xfrm>
            <a:off x="10886650" y="115575"/>
            <a:ext cx="1155476" cy="7304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3f8936a6d54_2_32"/>
          <p:cNvSpPr txBox="1"/>
          <p:nvPr/>
        </p:nvSpPr>
        <p:spPr>
          <a:xfrm>
            <a:off x="1233600" y="2645150"/>
            <a:ext cx="9724800" cy="69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3300">
                <a:solidFill>
                  <a:schemeClr val="dk1"/>
                </a:solidFill>
                <a:latin typeface="Calibri"/>
                <a:ea typeface="Calibri"/>
                <a:cs typeface="Calibri"/>
                <a:sym typeface="Calibri"/>
              </a:rPr>
              <a:t>The first arrow isn’t ours to control. The second one is.</a:t>
            </a:r>
            <a:endParaRPr sz="3300">
              <a:solidFill>
                <a:schemeClr val="dk1"/>
              </a:solidFill>
              <a:latin typeface="Calibri"/>
              <a:ea typeface="Calibri"/>
              <a:cs typeface="Calibri"/>
              <a:sym typeface="Calibri"/>
            </a:endParaRPr>
          </a:p>
        </p:txBody>
      </p:sp>
      <p:pic>
        <p:nvPicPr>
          <p:cNvPr id="307" name="Google Shape;307;g3f8936a6d54_2_32"/>
          <p:cNvPicPr preferRelativeResize="0"/>
          <p:nvPr/>
        </p:nvPicPr>
        <p:blipFill rotWithShape="1">
          <a:blip r:embed="rId3">
            <a:alphaModFix/>
          </a:blip>
          <a:srcRect l="18352" t="34015" r="60587" b="55335"/>
          <a:stretch/>
        </p:blipFill>
        <p:spPr>
          <a:xfrm>
            <a:off x="221750" y="5971100"/>
            <a:ext cx="1155476" cy="730401"/>
          </a:xfrm>
          <a:prstGeom prst="rect">
            <a:avLst/>
          </a:prstGeom>
          <a:noFill/>
          <a:ln>
            <a:noFill/>
          </a:ln>
        </p:spPr>
      </p:pic>
      <p:pic>
        <p:nvPicPr>
          <p:cNvPr id="308" name="Google Shape;308;g3f8936a6d54_2_32" title="MCAS KIDS LOGO - 1.png"/>
          <p:cNvPicPr preferRelativeResize="0"/>
          <p:nvPr/>
        </p:nvPicPr>
        <p:blipFill>
          <a:blip r:embed="rId4">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g3f8936a6d54_2_47"/>
          <p:cNvSpPr/>
          <p:nvPr/>
        </p:nvSpPr>
        <p:spPr>
          <a:xfrm>
            <a:off x="822325" y="398025"/>
            <a:ext cx="5546700" cy="868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E3D3A"/>
              </a:buClr>
              <a:buSzPts val="3000"/>
              <a:buFont typeface="Cambria"/>
              <a:buNone/>
            </a:pPr>
            <a:r>
              <a:rPr lang="en-US" sz="3000" b="1">
                <a:solidFill>
                  <a:srgbClr val="1E3D3A"/>
                </a:solidFill>
                <a:latin typeface="Cambria"/>
                <a:ea typeface="Cambria"/>
                <a:cs typeface="Cambria"/>
                <a:sym typeface="Cambria"/>
              </a:rPr>
              <a:t>Practical steps for reintroducing foods</a:t>
            </a:r>
            <a:endParaRPr sz="3000" b="0" i="0" u="none" strike="noStrike" cap="none">
              <a:solidFill>
                <a:schemeClr val="dk1"/>
              </a:solidFill>
              <a:latin typeface="Calibri"/>
              <a:ea typeface="Calibri"/>
              <a:cs typeface="Calibri"/>
              <a:sym typeface="Calibri"/>
            </a:endParaRPr>
          </a:p>
        </p:txBody>
      </p:sp>
      <p:pic>
        <p:nvPicPr>
          <p:cNvPr id="315" name="Google Shape;315;g3f8936a6d54_2_47"/>
          <p:cNvPicPr preferRelativeResize="0"/>
          <p:nvPr/>
        </p:nvPicPr>
        <p:blipFill>
          <a:blip r:embed="rId3">
            <a:alphaModFix/>
          </a:blip>
          <a:stretch>
            <a:fillRect/>
          </a:stretch>
        </p:blipFill>
        <p:spPr>
          <a:xfrm>
            <a:off x="3082925" y="593725"/>
            <a:ext cx="10442573" cy="6429375"/>
          </a:xfrm>
          <a:prstGeom prst="rect">
            <a:avLst/>
          </a:prstGeom>
          <a:noFill/>
          <a:ln>
            <a:noFill/>
          </a:ln>
        </p:spPr>
      </p:pic>
      <p:pic>
        <p:nvPicPr>
          <p:cNvPr id="316" name="Google Shape;316;g3f8936a6d54_2_47"/>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3"/>
          <p:cNvSpPr/>
          <p:nvPr/>
        </p:nvSpPr>
        <p:spPr>
          <a:xfrm>
            <a:off x="5532120" y="914400"/>
            <a:ext cx="868680" cy="868680"/>
          </a:xfrm>
          <a:prstGeom prst="ellipse">
            <a:avLst/>
          </a:prstGeom>
          <a:solidFill>
            <a:srgbClr val="E873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3" name="Google Shape;323;p23" descr="preencoded.png"/>
          <p:cNvPicPr preferRelativeResize="0"/>
          <p:nvPr/>
        </p:nvPicPr>
        <p:blipFill rotWithShape="1">
          <a:blip r:embed="rId3">
            <a:alphaModFix/>
          </a:blip>
          <a:srcRect/>
          <a:stretch/>
        </p:blipFill>
        <p:spPr>
          <a:xfrm>
            <a:off x="5766664" y="1148944"/>
            <a:ext cx="399593" cy="399593"/>
          </a:xfrm>
          <a:prstGeom prst="rect">
            <a:avLst/>
          </a:prstGeom>
          <a:noFill/>
          <a:ln>
            <a:noFill/>
          </a:ln>
        </p:spPr>
      </p:pic>
      <p:sp>
        <p:nvSpPr>
          <p:cNvPr id="324" name="Google Shape;324;p23"/>
          <p:cNvSpPr/>
          <p:nvPr/>
        </p:nvSpPr>
        <p:spPr>
          <a:xfrm>
            <a:off x="731520" y="2103120"/>
            <a:ext cx="10698480" cy="9144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4200"/>
              <a:buFont typeface="Cambria"/>
              <a:buNone/>
            </a:pPr>
            <a:r>
              <a:rPr lang="en-US" sz="4200" b="1" i="0" u="none" strike="noStrike" cap="none">
                <a:solidFill>
                  <a:srgbClr val="FFFFFF"/>
                </a:solidFill>
                <a:latin typeface="Cambria"/>
                <a:ea typeface="Cambria"/>
                <a:cs typeface="Cambria"/>
                <a:sym typeface="Cambria"/>
              </a:rPr>
              <a:t>Thank you</a:t>
            </a:r>
            <a:endParaRPr sz="4200" b="0" i="0" u="none" strike="noStrike" cap="none">
              <a:solidFill>
                <a:schemeClr val="dk1"/>
              </a:solidFill>
              <a:latin typeface="Calibri"/>
              <a:ea typeface="Calibri"/>
              <a:cs typeface="Calibri"/>
              <a:sym typeface="Calibri"/>
            </a:endParaRPr>
          </a:p>
        </p:txBody>
      </p:sp>
      <p:sp>
        <p:nvSpPr>
          <p:cNvPr id="325" name="Google Shape;325;p23"/>
          <p:cNvSpPr/>
          <p:nvPr/>
        </p:nvSpPr>
        <p:spPr>
          <a:xfrm>
            <a:off x="1188720" y="3154680"/>
            <a:ext cx="9784080" cy="64008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5F5F0"/>
              </a:buClr>
              <a:buSzPts val="1900"/>
              <a:buFont typeface="Calibri"/>
              <a:buNone/>
            </a:pPr>
            <a:endParaRPr sz="1900" b="0" i="0" u="none" strike="noStrike" cap="none">
              <a:solidFill>
                <a:schemeClr val="dk1"/>
              </a:solidFill>
              <a:latin typeface="Calibri"/>
              <a:ea typeface="Calibri"/>
              <a:cs typeface="Calibri"/>
              <a:sym typeface="Calibri"/>
            </a:endParaRPr>
          </a:p>
        </p:txBody>
      </p:sp>
      <p:sp>
        <p:nvSpPr>
          <p:cNvPr id="326" name="Google Shape;326;p23"/>
          <p:cNvSpPr/>
          <p:nvPr/>
        </p:nvSpPr>
        <p:spPr>
          <a:xfrm>
            <a:off x="2363247" y="3493707"/>
            <a:ext cx="7465500" cy="10518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7FA69B"/>
              </a:buClr>
              <a:buSzPts val="1600"/>
              <a:buFont typeface="Calibri"/>
              <a:buNone/>
            </a:pPr>
            <a:r>
              <a:rPr lang="en-US" sz="4900" b="1" i="0" u="none" strike="noStrike" cap="none">
                <a:solidFill>
                  <a:schemeClr val="lt1"/>
                </a:solidFill>
                <a:latin typeface="Calibri"/>
                <a:ea typeface="Calibri"/>
                <a:cs typeface="Calibri"/>
                <a:sym typeface="Calibri"/>
              </a:rPr>
              <a:t>Questions &amp; discussion</a:t>
            </a:r>
            <a:endParaRPr sz="4900" b="1" i="0" u="none" strike="noStrike" cap="none">
              <a:solidFill>
                <a:schemeClr val="lt1"/>
              </a:solidFill>
              <a:latin typeface="Calibri"/>
              <a:ea typeface="Calibri"/>
              <a:cs typeface="Calibri"/>
              <a:sym typeface="Calibri"/>
            </a:endParaRPr>
          </a:p>
        </p:txBody>
      </p:sp>
      <p:pic>
        <p:nvPicPr>
          <p:cNvPr id="327" name="Google Shape;327;p23"/>
          <p:cNvPicPr preferRelativeResize="0"/>
          <p:nvPr/>
        </p:nvPicPr>
        <p:blipFill rotWithShape="1">
          <a:blip r:embed="rId4">
            <a:alphaModFix/>
          </a:blip>
          <a:srcRect l="18352" t="34015" r="60587" b="55335"/>
          <a:stretch/>
        </p:blipFill>
        <p:spPr>
          <a:xfrm>
            <a:off x="221750" y="5971100"/>
            <a:ext cx="1155476" cy="730401"/>
          </a:xfrm>
          <a:prstGeom prst="rect">
            <a:avLst/>
          </a:prstGeom>
          <a:noFill/>
          <a:ln>
            <a:noFill/>
          </a:ln>
        </p:spPr>
      </p:pic>
      <p:pic>
        <p:nvPicPr>
          <p:cNvPr id="328" name="Google Shape;328;p23" title="MCAS KIDS LOGO - 1.png"/>
          <p:cNvPicPr preferRelativeResize="0"/>
          <p:nvPr/>
        </p:nvPicPr>
        <p:blipFill>
          <a:blip r:embed="rId5">
            <a:alphaModFix/>
          </a:blip>
          <a:stretch>
            <a:fillRect/>
          </a:stretch>
        </p:blipFill>
        <p:spPr>
          <a:xfrm>
            <a:off x="10993650" y="5879100"/>
            <a:ext cx="914400" cy="914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3f8936a6d54_2_41"/>
          <p:cNvSpPr txBox="1"/>
          <p:nvPr/>
        </p:nvSpPr>
        <p:spPr>
          <a:xfrm>
            <a:off x="1876900" y="2036175"/>
            <a:ext cx="8775600" cy="343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335" name="Google Shape;335;g3f8936a6d54_2_41"/>
          <p:cNvPicPr preferRelativeResize="0"/>
          <p:nvPr/>
        </p:nvPicPr>
        <p:blipFill rotWithShape="1">
          <a:blip r:embed="rId3">
            <a:alphaModFix/>
          </a:blip>
          <a:srcRect t="29692" b="26366"/>
          <a:stretch/>
        </p:blipFill>
        <p:spPr>
          <a:xfrm>
            <a:off x="472225" y="1983700"/>
            <a:ext cx="6254056" cy="3435301"/>
          </a:xfrm>
          <a:prstGeom prst="rect">
            <a:avLst/>
          </a:prstGeom>
          <a:noFill/>
          <a:ln>
            <a:noFill/>
          </a:ln>
        </p:spPr>
      </p:pic>
      <p:pic>
        <p:nvPicPr>
          <p:cNvPr id="336" name="Google Shape;336;g3f8936a6d54_2_41" title="IMG_3552.jpg"/>
          <p:cNvPicPr preferRelativeResize="0"/>
          <p:nvPr/>
        </p:nvPicPr>
        <p:blipFill>
          <a:blip r:embed="rId4">
            <a:alphaModFix/>
          </a:blip>
          <a:stretch>
            <a:fillRect/>
          </a:stretch>
        </p:blipFill>
        <p:spPr>
          <a:xfrm>
            <a:off x="8271852" y="2413421"/>
            <a:ext cx="2449950" cy="234100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4DC0F966DA1041A7FF5418937B2B62" ma:contentTypeVersion="14" ma:contentTypeDescription="Create a new document." ma:contentTypeScope="" ma:versionID="2b979eb46ba60e1f2e7be86f8041c87d">
  <xsd:schema xmlns:xsd="http://www.w3.org/2001/XMLSchema" xmlns:xs="http://www.w3.org/2001/XMLSchema" xmlns:p="http://schemas.microsoft.com/office/2006/metadata/properties" xmlns:ns2="8e5f51bc-b78d-400e-bbbc-4e7c54128003" xmlns:ns3="cd155607-24a2-427f-89f2-9517ba23c196" targetNamespace="http://schemas.microsoft.com/office/2006/metadata/properties" ma:root="true" ma:fieldsID="575a27501d48b83337c11c65346921dd" ns2:_="" ns3:_="">
    <xsd:import namespace="8e5f51bc-b78d-400e-bbbc-4e7c54128003"/>
    <xsd:import namespace="cd155607-24a2-427f-89f2-9517ba23c19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5f51bc-b78d-400e-bbbc-4e7c541280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e7a559e-332c-4f0f-9fe0-3f1b12313ad5"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155607-24a2-427f-89f2-9517ba23c19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e965eb6-a501-499e-9ea8-acd672f63e87}" ma:internalName="TaxCatchAll" ma:showField="CatchAllData" ma:web="cd155607-24a2-427f-89f2-9517ba23c19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d155607-24a2-427f-89f2-9517ba23c196" xsi:nil="true"/>
    <lcf76f155ced4ddcb4097134ff3c332f xmlns="8e5f51bc-b78d-400e-bbbc-4e7c5412800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6096579-3FEA-4A9A-876B-7FFB6C26BBF1}"/>
</file>

<file path=customXml/itemProps2.xml><?xml version="1.0" encoding="utf-8"?>
<ds:datastoreItem xmlns:ds="http://schemas.openxmlformats.org/officeDocument/2006/customXml" ds:itemID="{639765F3-C57D-4A79-AA14-B1A2BEC38025}"/>
</file>

<file path=customXml/itemProps3.xml><?xml version="1.0" encoding="utf-8"?>
<ds:datastoreItem xmlns:ds="http://schemas.openxmlformats.org/officeDocument/2006/customXml" ds:itemID="{DCACC7D5-4F52-461C-8CD9-D91F60A9F807}"/>
</file>

<file path=docProps/app.xml><?xml version="1.0" encoding="utf-8"?>
<Properties xmlns="http://schemas.openxmlformats.org/officeDocument/2006/extended-properties" xmlns:vt="http://schemas.openxmlformats.org/officeDocument/2006/docPropsVTypes">
  <TotalTime>0</TotalTime>
  <Words>3143</Words>
  <Application>Microsoft Office PowerPoint</Application>
  <PresentationFormat>Widescreen</PresentationFormat>
  <Paragraphs>172</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Nishti Udeh</dc:creator>
  <cp:lastModifiedBy>Charise Clarke</cp:lastModifiedBy>
  <cp:revision>1</cp:revision>
  <dcterms:created xsi:type="dcterms:W3CDTF">2026-08-21T07:36:02Z</dcterms:created>
  <dcterms:modified xsi:type="dcterms:W3CDTF">2026-09-29T16:49:16Z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0x010100E24DC0F966DA1041A7FF5418937B2B62</vt:lpwstr>
  </property>
</Properties>
</file>